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4" r:id="rId1"/>
  </p:sldMasterIdLst>
  <p:handoutMasterIdLst>
    <p:handoutMasterId r:id="rId16"/>
  </p:handoutMasterIdLst>
  <p:sldIdLst>
    <p:sldId id="260" r:id="rId2"/>
    <p:sldId id="265" r:id="rId3"/>
    <p:sldId id="273" r:id="rId4"/>
    <p:sldId id="275" r:id="rId5"/>
    <p:sldId id="296" r:id="rId6"/>
    <p:sldId id="272" r:id="rId7"/>
    <p:sldId id="276" r:id="rId8"/>
    <p:sldId id="284" r:id="rId9"/>
    <p:sldId id="286" r:id="rId10"/>
    <p:sldId id="277" r:id="rId11"/>
    <p:sldId id="278" r:id="rId12"/>
    <p:sldId id="290" r:id="rId13"/>
    <p:sldId id="29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eaman" initials="ds" lastIdx="5" clrIdx="0">
    <p:extLst>
      <p:ext uri="{19B8F6BF-5375-455C-9EA6-DF929625EA0E}">
        <p15:presenceInfo xmlns:p15="http://schemas.microsoft.com/office/powerpoint/2012/main" userId="d41c7daee710e2a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96A6B"/>
    <a:srgbClr val="D3E6EF"/>
    <a:srgbClr val="206FAB"/>
    <a:srgbClr val="53B151"/>
    <a:srgbClr val="DAE9CF"/>
    <a:srgbClr val="F19D30"/>
    <a:srgbClr val="216FAA"/>
    <a:srgbClr val="459B79"/>
    <a:srgbClr val="46B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52"/>
    <p:restoredTop sz="96208"/>
  </p:normalViewPr>
  <p:slideViewPr>
    <p:cSldViewPr snapToGrid="0" snapToObjects="1">
      <p:cViewPr varScale="1">
        <p:scale>
          <a:sx n="115" d="100"/>
          <a:sy n="115" d="100"/>
        </p:scale>
        <p:origin x="11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632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 YTD Actual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32-0746-8649-EE6AF124298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332-0746-8649-EE6AF1242982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32-0746-8649-EE6AF124298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332-0746-8649-EE6AF12429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Sheet1!$B$2:$B$5</c:f>
              <c:numCache>
                <c:formatCode>#,##0,;\-#,##0,</c:formatCode>
                <c:ptCount val="4"/>
                <c:pt idx="0">
                  <c:v>4270896.37</c:v>
                </c:pt>
                <c:pt idx="1">
                  <c:v>1609943.54</c:v>
                </c:pt>
                <c:pt idx="2">
                  <c:v>1939851.07</c:v>
                </c:pt>
                <c:pt idx="3">
                  <c:v>721101.76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23-6A45-87F9-85FF91236F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Sheet1!$C$2:$C$5</c:f>
              <c:numCache>
                <c:formatCode>#,##0,;\-#,##0,</c:formatCode>
                <c:ptCount val="4"/>
                <c:pt idx="0">
                  <c:v>3712087.3800000004</c:v>
                </c:pt>
                <c:pt idx="1">
                  <c:v>1776370.59</c:v>
                </c:pt>
                <c:pt idx="2">
                  <c:v>1132029.23</c:v>
                </c:pt>
                <c:pt idx="3">
                  <c:v>803687.56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23-6A45-87F9-85FF91236F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 YTD Actual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Sheet1!$D$2:$D$5</c:f>
              <c:numCache>
                <c:formatCode>#,##0,;\-#,##0,</c:formatCode>
                <c:ptCount val="4"/>
                <c:pt idx="0">
                  <c:v>1922970.54</c:v>
                </c:pt>
                <c:pt idx="1">
                  <c:v>864590.81</c:v>
                </c:pt>
                <c:pt idx="2">
                  <c:v>258960.09</c:v>
                </c:pt>
                <c:pt idx="3">
                  <c:v>799419.64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23-6A45-87F9-85FF91236F1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Exp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Sheet1!$E$2:$E$5</c:f>
              <c:numCache>
                <c:formatCode>#,##0,;\-#,##0,</c:formatCode>
                <c:ptCount val="4"/>
                <c:pt idx="0">
                  <c:v>2175029.85</c:v>
                </c:pt>
                <c:pt idx="1">
                  <c:v>945340.44</c:v>
                </c:pt>
                <c:pt idx="2">
                  <c:v>338435.55</c:v>
                </c:pt>
                <c:pt idx="3">
                  <c:v>891253.86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23-6A45-87F9-85FF91236F1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Sheet1!$F$2:$F$5</c:f>
              <c:numCache>
                <c:formatCode>#,##0,;\-#,##0,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0-EC40-B0A0-D6493FD24B1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Op Inc YTD Actual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Sheet1!$G$2:$G$5</c:f>
              <c:numCache>
                <c:formatCode>#,##0,;\-#,##0,</c:formatCode>
                <c:ptCount val="4"/>
                <c:pt idx="0">
                  <c:v>2347925.83</c:v>
                </c:pt>
                <c:pt idx="1">
                  <c:v>745352.73</c:v>
                </c:pt>
                <c:pt idx="2">
                  <c:v>1680890.98</c:v>
                </c:pt>
                <c:pt idx="3">
                  <c:v>-78317.88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0-EC40-B0A0-D6493FD24B1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Op Inc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All Funds</c:v>
                </c:pt>
                <c:pt idx="1">
                  <c:v>General Fund</c:v>
                </c:pt>
                <c:pt idx="2">
                  <c:v>Rec  Fund</c:v>
                </c:pt>
                <c:pt idx="3">
                  <c:v>Misc Fund</c:v>
                </c:pt>
              </c:strCache>
            </c:strRef>
          </c:cat>
          <c:val>
            <c:numRef>
              <c:f>Sheet1!$H$2:$H$5</c:f>
              <c:numCache>
                <c:formatCode>#,##0,;\-#,##0,</c:formatCode>
                <c:ptCount val="4"/>
                <c:pt idx="0">
                  <c:v>1537057.5300000003</c:v>
                </c:pt>
                <c:pt idx="1">
                  <c:v>831030.15000000014</c:v>
                </c:pt>
                <c:pt idx="2">
                  <c:v>793593.67999999993</c:v>
                </c:pt>
                <c:pt idx="3">
                  <c:v>-87566.29999999993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E0-EC40-B0A0-D6493FD24B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07757296"/>
        <c:axId val="828645488"/>
      </c:barChart>
      <c:catAx>
        <c:axId val="110775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645488"/>
        <c:crosses val="autoZero"/>
        <c:auto val="1"/>
        <c:lblAlgn val="ctr"/>
        <c:lblOffset val="100"/>
        <c:noMultiLvlLbl val="0"/>
      </c:catAx>
      <c:valAx>
        <c:axId val="828645488"/>
        <c:scaling>
          <c:orientation val="minMax"/>
        </c:scaling>
        <c:delete val="1"/>
        <c:axPos val="l"/>
        <c:numFmt formatCode="#,##0,;\-#,##0," sourceLinked="1"/>
        <c:majorTickMark val="none"/>
        <c:minorTickMark val="none"/>
        <c:tickLblPos val="nextTo"/>
        <c:crossAx val="110775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Rev YTD Actual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Sheet1!$B$2:$B$5</c:f>
              <c:numCache>
                <c:formatCode>#,##0,;\-#,##0,</c:formatCode>
                <c:ptCount val="4"/>
                <c:pt idx="0">
                  <c:v>493320.11</c:v>
                </c:pt>
                <c:pt idx="1">
                  <c:v>96124.18</c:v>
                </c:pt>
                <c:pt idx="2">
                  <c:v>895947.28</c:v>
                </c:pt>
                <c:pt idx="3">
                  <c:v>328393.88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23-6A45-87F9-85FF91236F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Rev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Sheet1!$C$2:$C$5</c:f>
              <c:numCache>
                <c:formatCode>#,##0,;\-#,##0,</c:formatCode>
                <c:ptCount val="4"/>
                <c:pt idx="0">
                  <c:v>337118.58</c:v>
                </c:pt>
                <c:pt idx="1">
                  <c:v>82558.28</c:v>
                </c:pt>
                <c:pt idx="2">
                  <c:v>827869.22</c:v>
                </c:pt>
                <c:pt idx="3">
                  <c:v>394194.9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23-6A45-87F9-85FF91236F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Exp YTD Actual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Sheet1!$D$2:$D$5</c:f>
              <c:numCache>
                <c:formatCode>#,##0,;\-#,##0,</c:formatCode>
                <c:ptCount val="4"/>
                <c:pt idx="0">
                  <c:v>332818.58</c:v>
                </c:pt>
                <c:pt idx="1">
                  <c:v>46931.64</c:v>
                </c:pt>
                <c:pt idx="2">
                  <c:v>545105.93000000005</c:v>
                </c:pt>
                <c:pt idx="3">
                  <c:v>214181.1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23-6A45-87F9-85FF91236F1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Exp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Sheet1!$E$2:$E$5</c:f>
              <c:numCache>
                <c:formatCode>#,##0,;\-#,##0,</c:formatCode>
                <c:ptCount val="4"/>
                <c:pt idx="0">
                  <c:v>336067.79</c:v>
                </c:pt>
                <c:pt idx="1">
                  <c:v>46069.03</c:v>
                </c:pt>
                <c:pt idx="2">
                  <c:v>521072.37</c:v>
                </c:pt>
                <c:pt idx="3">
                  <c:v>23915.13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23-6A45-87F9-85FF91236F1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Sheet1!$F$2:$F$5</c:f>
              <c:numCache>
                <c:formatCode>#,##0,;\-#,##0,</c:formatCode>
                <c:ptCount val="4"/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E0-EC40-B0A0-D6493FD24B1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Op Inc YTD Actual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Sheet1!$G$2:$G$5</c:f>
              <c:numCache>
                <c:formatCode>#,##0,;\-#,##0,</c:formatCode>
                <c:ptCount val="4"/>
                <c:pt idx="0">
                  <c:v>160501.52999999997</c:v>
                </c:pt>
                <c:pt idx="1">
                  <c:v>49192.539999999994</c:v>
                </c:pt>
                <c:pt idx="2">
                  <c:v>350841.35</c:v>
                </c:pt>
                <c:pt idx="3">
                  <c:v>114212.78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0-EC40-B0A0-D6493FD24B1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Op Inc YTD Budget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Golf Fund</c:v>
                </c:pt>
                <c:pt idx="1">
                  <c:v>Paddle Fund</c:v>
                </c:pt>
                <c:pt idx="2">
                  <c:v>Tennis Fund</c:v>
                </c:pt>
                <c:pt idx="3">
                  <c:v>Ice Arena Fund</c:v>
                </c:pt>
              </c:strCache>
            </c:strRef>
          </c:cat>
          <c:val>
            <c:numRef>
              <c:f>Sheet1!$H$2:$H$5</c:f>
              <c:numCache>
                <c:formatCode>#,##0,;\-#,##0,</c:formatCode>
                <c:ptCount val="4"/>
                <c:pt idx="0">
                  <c:v>1050.7900000000373</c:v>
                </c:pt>
                <c:pt idx="1">
                  <c:v>36489.25</c:v>
                </c:pt>
                <c:pt idx="2">
                  <c:v>306796.84999999998</c:v>
                </c:pt>
                <c:pt idx="3">
                  <c:v>370279.77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6E0-EC40-B0A0-D6493FD24B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107757296"/>
        <c:axId val="828645488"/>
      </c:barChart>
      <c:catAx>
        <c:axId val="1107757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28645488"/>
        <c:crosses val="autoZero"/>
        <c:auto val="1"/>
        <c:lblAlgn val="ctr"/>
        <c:lblOffset val="100"/>
        <c:noMultiLvlLbl val="0"/>
      </c:catAx>
      <c:valAx>
        <c:axId val="828645488"/>
        <c:scaling>
          <c:orientation val="minMax"/>
        </c:scaling>
        <c:delete val="1"/>
        <c:axPos val="l"/>
        <c:numFmt formatCode="#,##0,;\-#,##0," sourceLinked="1"/>
        <c:majorTickMark val="none"/>
        <c:minorTickMark val="none"/>
        <c:tickLblPos val="nextTo"/>
        <c:crossAx val="110775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</c:v>
                </c:pt>
              </c:strCache>
            </c:strRef>
          </c:tx>
          <c:spPr>
            <a:solidFill>
              <a:srgbClr val="216FAA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9521934859176797E-17"/>
                  <c:y val="-4.880849621407483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4D9-4AF8-9F80-CF3239D4A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2019 YTD</c:v>
                </c:pt>
                <c:pt idx="1">
                  <c:v>2020 YTD</c:v>
                </c:pt>
                <c:pt idx="2">
                  <c:v>2021 YTD Actual</c:v>
                </c:pt>
                <c:pt idx="3">
                  <c:v>2021 YTD Budget</c:v>
                </c:pt>
                <c:pt idx="4">
                  <c:v>2022 Estimate</c:v>
                </c:pt>
                <c:pt idx="5">
                  <c:v>2023 Estimate</c:v>
                </c:pt>
                <c:pt idx="6">
                  <c:v>2024 Estimate</c:v>
                </c:pt>
              </c:strCache>
            </c:strRef>
          </c:cat>
          <c:val>
            <c:numRef>
              <c:f>Sheet1!$B$2:$B$8</c:f>
              <c:numCache>
                <c:formatCode>#,##0,;\-#,##0,</c:formatCode>
                <c:ptCount val="7"/>
                <c:pt idx="0">
                  <c:v>173465.33</c:v>
                </c:pt>
                <c:pt idx="1">
                  <c:v>27070</c:v>
                </c:pt>
                <c:pt idx="2">
                  <c:v>49357.17</c:v>
                </c:pt>
                <c:pt idx="3">
                  <c:v>22000</c:v>
                </c:pt>
                <c:pt idx="4">
                  <c:v>2136400</c:v>
                </c:pt>
                <c:pt idx="5">
                  <c:v>1922000</c:v>
                </c:pt>
                <c:pt idx="6">
                  <c:v>1324000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F-8D44-8D2E-2D968A4B10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Major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7.32127443211122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D9-4AF8-9F80-CF3239D4A7C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D9-4AF8-9F80-CF3239D4A7C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35-A149-8DC7-4504D4DA0A4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35-A149-8DC7-4504D4DA0A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2019 YTD</c:v>
                </c:pt>
                <c:pt idx="1">
                  <c:v>2020 YTD</c:v>
                </c:pt>
                <c:pt idx="2">
                  <c:v>2021 YTD Actual</c:v>
                </c:pt>
                <c:pt idx="3">
                  <c:v>2021 YTD Budget</c:v>
                </c:pt>
                <c:pt idx="4">
                  <c:v>2022 Estimate</c:v>
                </c:pt>
                <c:pt idx="5">
                  <c:v>2023 Estimate</c:v>
                </c:pt>
                <c:pt idx="6">
                  <c:v>2024 Estimate</c:v>
                </c:pt>
              </c:strCache>
            </c:strRef>
          </c:cat>
          <c:val>
            <c:numRef>
              <c:f>Sheet1!$C$2:$C$8</c:f>
              <c:numCache>
                <c:formatCode>#,##0,;\-#,##0,</c:formatCode>
                <c:ptCount val="7"/>
                <c:pt idx="0">
                  <c:v>72691.86</c:v>
                </c:pt>
                <c:pt idx="1">
                  <c:v>465248.83</c:v>
                </c:pt>
                <c:pt idx="2">
                  <c:v>340348.19</c:v>
                </c:pt>
                <c:pt idx="3">
                  <c:v>452726.84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F-8D44-8D2E-2D968A4B10A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29301072"/>
        <c:axId val="769896112"/>
      </c:barChart>
      <c:catAx>
        <c:axId val="1129301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9896112"/>
        <c:crosses val="autoZero"/>
        <c:auto val="1"/>
        <c:lblAlgn val="ctr"/>
        <c:lblOffset val="100"/>
        <c:noMultiLvlLbl val="0"/>
      </c:catAx>
      <c:valAx>
        <c:axId val="769896112"/>
        <c:scaling>
          <c:orientation val="minMax"/>
        </c:scaling>
        <c:delete val="1"/>
        <c:axPos val="l"/>
        <c:numFmt formatCode="#,##0,;\-#,##0," sourceLinked="1"/>
        <c:majorTickMark val="none"/>
        <c:minorTickMark val="none"/>
        <c:tickLblPos val="nextTo"/>
        <c:crossAx val="1129301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25400"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 Actual YTD</c:v>
                </c:pt>
              </c:strCache>
            </c:strRef>
          </c:tx>
          <c:spPr>
            <a:solidFill>
              <a:srgbClr val="53B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Parks</c:v>
                </c:pt>
                <c:pt idx="1">
                  <c:v>Athletic Fields</c:v>
                </c:pt>
                <c:pt idx="2">
                  <c:v>Beaches</c:v>
                </c:pt>
                <c:pt idx="3">
                  <c:v>Golf</c:v>
                </c:pt>
                <c:pt idx="4">
                  <c:v>Tennis</c:v>
                </c:pt>
                <c:pt idx="5">
                  <c:v>Ice Arena</c:v>
                </c:pt>
              </c:strCache>
            </c:strRef>
          </c:cat>
          <c:val>
            <c:numRef>
              <c:f>Sheet1!$B$2:$B$7</c:f>
              <c:numCache>
                <c:formatCode>#,##0,;\-#,##0,</c:formatCode>
                <c:ptCount val="6"/>
                <c:pt idx="0">
                  <c:v>0</c:v>
                </c:pt>
                <c:pt idx="1">
                  <c:v>8000</c:v>
                </c:pt>
                <c:pt idx="2">
                  <c:v>0</c:v>
                </c:pt>
                <c:pt idx="3">
                  <c:v>0</c:v>
                </c:pt>
                <c:pt idx="4">
                  <c:v>3878.02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A-EC4B-A437-D0DB9FCC23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 Yearly Budget</c:v>
                </c:pt>
              </c:strCache>
            </c:strRef>
          </c:tx>
          <c:spPr>
            <a:solidFill>
              <a:srgbClr val="206F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Parks</c:v>
                </c:pt>
                <c:pt idx="1">
                  <c:v>Athletic Fields</c:v>
                </c:pt>
                <c:pt idx="2">
                  <c:v>Beaches</c:v>
                </c:pt>
                <c:pt idx="3">
                  <c:v>Golf</c:v>
                </c:pt>
                <c:pt idx="4">
                  <c:v>Tennis</c:v>
                </c:pt>
                <c:pt idx="5">
                  <c:v>Ice Arena</c:v>
                </c:pt>
              </c:strCache>
            </c:strRef>
          </c:cat>
          <c:val>
            <c:numRef>
              <c:f>Sheet1!$C$2:$C$7</c:f>
              <c:numCache>
                <c:formatCode>#,##0,;\-#,##0,</c:formatCode>
                <c:ptCount val="6"/>
                <c:pt idx="0">
                  <c:v>287750</c:v>
                </c:pt>
                <c:pt idx="1">
                  <c:v>36000</c:v>
                </c:pt>
                <c:pt idx="2">
                  <c:v>136950</c:v>
                </c:pt>
                <c:pt idx="3">
                  <c:v>86000</c:v>
                </c:pt>
                <c:pt idx="4">
                  <c:v>365000</c:v>
                </c:pt>
                <c:pt idx="5">
                  <c:v>15000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AA-EC4B-A437-D0DB9FCC23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9"/>
        <c:axId val="1544107279"/>
        <c:axId val="1544357535"/>
      </c:barChart>
      <c:catAx>
        <c:axId val="1544107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357535"/>
        <c:crosses val="autoZero"/>
        <c:auto val="1"/>
        <c:lblAlgn val="ctr"/>
        <c:lblOffset val="100"/>
        <c:noMultiLvlLbl val="0"/>
      </c:catAx>
      <c:valAx>
        <c:axId val="1544357535"/>
        <c:scaling>
          <c:orientation val="minMax"/>
        </c:scaling>
        <c:delete val="1"/>
        <c:axPos val="l"/>
        <c:numFmt formatCode="#,##0,;\-#,##0," sourceLinked="1"/>
        <c:majorTickMark val="none"/>
        <c:minorTickMark val="none"/>
        <c:tickLblPos val="nextTo"/>
        <c:crossAx val="1544107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 Actual YTD</c:v>
                </c:pt>
              </c:strCache>
            </c:strRef>
          </c:tx>
          <c:spPr>
            <a:solidFill>
              <a:srgbClr val="53B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Driving Range Netting</c:v>
                </c:pt>
                <c:pt idx="1">
                  <c:v>Lakefront Renovations</c:v>
                </c:pt>
                <c:pt idx="2">
                  <c:v>Lloyd Shoreline</c:v>
                </c:pt>
                <c:pt idx="3">
                  <c:v>Elder/Centennial</c:v>
                </c:pt>
              </c:strCache>
            </c:strRef>
          </c:cat>
          <c:val>
            <c:numRef>
              <c:f>Sheet1!$B$2:$B$5</c:f>
              <c:numCache>
                <c:formatCode>#,##0,;\-#,##0,</c:formatCode>
                <c:ptCount val="4"/>
                <c:pt idx="0">
                  <c:v>0</c:v>
                </c:pt>
                <c:pt idx="1">
                  <c:v>274476.87</c:v>
                </c:pt>
                <c:pt idx="2">
                  <c:v>9000</c:v>
                </c:pt>
                <c:pt idx="3">
                  <c:v>56871.32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A-EC4B-A437-D0DB9FCC23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 Yearly Budget</c:v>
                </c:pt>
              </c:strCache>
            </c:strRef>
          </c:tx>
          <c:spPr>
            <a:solidFill>
              <a:srgbClr val="206F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Driving Range Netting</c:v>
                </c:pt>
                <c:pt idx="1">
                  <c:v>Lakefront Renovations</c:v>
                </c:pt>
                <c:pt idx="2">
                  <c:v>Lloyd Shoreline</c:v>
                </c:pt>
                <c:pt idx="3">
                  <c:v>Elder/Centennial</c:v>
                </c:pt>
              </c:strCache>
            </c:strRef>
          </c:cat>
          <c:val>
            <c:numRef>
              <c:f>Sheet1!$C$2:$C$5</c:f>
              <c:numCache>
                <c:formatCode>#,##0,;\-#,##0,</c:formatCode>
                <c:ptCount val="4"/>
                <c:pt idx="0">
                  <c:v>450000</c:v>
                </c:pt>
                <c:pt idx="1">
                  <c:v>1309240</c:v>
                </c:pt>
                <c:pt idx="2">
                  <c:v>0</c:v>
                </c:pt>
                <c:pt idx="3">
                  <c:v>7488310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AA-EC4B-A437-D0DB9FCC23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9"/>
        <c:axId val="1544107279"/>
        <c:axId val="1544357535"/>
      </c:barChart>
      <c:catAx>
        <c:axId val="15441072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4357535"/>
        <c:crosses val="autoZero"/>
        <c:auto val="1"/>
        <c:lblAlgn val="ctr"/>
        <c:lblOffset val="100"/>
        <c:noMultiLvlLbl val="0"/>
      </c:catAx>
      <c:valAx>
        <c:axId val="1544357535"/>
        <c:scaling>
          <c:orientation val="minMax"/>
        </c:scaling>
        <c:delete val="1"/>
        <c:axPos val="l"/>
        <c:numFmt formatCode="#,##0,;\-#,##0," sourceLinked="1"/>
        <c:majorTickMark val="none"/>
        <c:minorTickMark val="none"/>
        <c:tickLblPos val="nextTo"/>
        <c:crossAx val="1544107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086CE-A9A2-B44E-ADE0-8BCD8B536D43}" type="doc">
      <dgm:prSet loTypeId="urn:microsoft.com/office/officeart/2005/8/layout/vList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D929C6-11FD-2941-99D5-C4008271A933}">
      <dgm:prSet phldrT="[Text]" custT="1"/>
      <dgm:spPr/>
      <dgm:t>
        <a:bodyPr/>
        <a:lstStyle/>
        <a:p>
          <a:r>
            <a:rPr lang="en-US" sz="2500" baseline="0" dirty="0"/>
            <a:t>Performance vs Budget</a:t>
          </a:r>
        </a:p>
      </dgm:t>
    </dgm:pt>
    <dgm:pt modelId="{C4E669DA-0677-E24F-A54C-F6911812E1E0}" type="parTrans" cxnId="{914C4301-42ED-2647-934A-A82DF0A611DA}">
      <dgm:prSet/>
      <dgm:spPr/>
      <dgm:t>
        <a:bodyPr/>
        <a:lstStyle/>
        <a:p>
          <a:endParaRPr lang="en-US"/>
        </a:p>
      </dgm:t>
    </dgm:pt>
    <dgm:pt modelId="{35786B42-6419-7645-8303-20F945BA1224}" type="sibTrans" cxnId="{914C4301-42ED-2647-934A-A82DF0A611DA}">
      <dgm:prSet/>
      <dgm:spPr/>
      <dgm:t>
        <a:bodyPr/>
        <a:lstStyle/>
        <a:p>
          <a:endParaRPr lang="en-US"/>
        </a:p>
      </dgm:t>
    </dgm:pt>
    <dgm:pt modelId="{04DF2197-57A0-3C4C-8684-8810907342D7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aseline="0" dirty="0"/>
            <a:t>Revenues $730,853 above YTD budget</a:t>
          </a:r>
        </a:p>
      </dgm:t>
    </dgm:pt>
    <dgm:pt modelId="{1F5FFF77-8A72-6B43-BE39-2DFBF597A12E}" type="parTrans" cxnId="{779835F5-0965-A248-821D-B52B9B1D9346}">
      <dgm:prSet/>
      <dgm:spPr/>
      <dgm:t>
        <a:bodyPr/>
        <a:lstStyle/>
        <a:p>
          <a:endParaRPr lang="en-US"/>
        </a:p>
      </dgm:t>
    </dgm:pt>
    <dgm:pt modelId="{56CAE48D-AA64-D740-A125-3ED72237ACD3}" type="sibTrans" cxnId="{779835F5-0965-A248-821D-B52B9B1D9346}">
      <dgm:prSet/>
      <dgm:spPr/>
      <dgm:t>
        <a:bodyPr/>
        <a:lstStyle/>
        <a:p>
          <a:endParaRPr lang="en-US"/>
        </a:p>
      </dgm:t>
    </dgm:pt>
    <dgm:pt modelId="{A8FF30E6-F696-BF48-952F-92FEA53B8D75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aseline="0" dirty="0"/>
            <a:t>Operating Expenses $167,125 below YTD budget</a:t>
          </a:r>
        </a:p>
      </dgm:t>
    </dgm:pt>
    <dgm:pt modelId="{860D148A-A65D-3F4B-8B8F-0595F8EB88EA}" type="parTrans" cxnId="{F2401DED-060D-D749-8C0A-53D5A2D32E8B}">
      <dgm:prSet/>
      <dgm:spPr/>
      <dgm:t>
        <a:bodyPr/>
        <a:lstStyle/>
        <a:p>
          <a:endParaRPr lang="en-US"/>
        </a:p>
      </dgm:t>
    </dgm:pt>
    <dgm:pt modelId="{014E08A0-A5C7-2140-91A0-511B206FD63D}" type="sibTrans" cxnId="{F2401DED-060D-D749-8C0A-53D5A2D32E8B}">
      <dgm:prSet/>
      <dgm:spPr/>
      <dgm:t>
        <a:bodyPr/>
        <a:lstStyle/>
        <a:p>
          <a:endParaRPr lang="en-US"/>
        </a:p>
      </dgm:t>
    </dgm:pt>
    <dgm:pt modelId="{CDED7D5A-4298-594D-95D3-A83481F23854}">
      <dgm:prSet phldrT="[Text]" custT="1"/>
      <dgm:spPr/>
      <dgm:t>
        <a:bodyPr/>
        <a:lstStyle/>
        <a:p>
          <a:r>
            <a:rPr lang="en-US" sz="2500" baseline="0" dirty="0"/>
            <a:t>2021 Year End </a:t>
          </a:r>
          <a:r>
            <a:rPr lang="en-US" sz="2500" i="1" baseline="0" dirty="0"/>
            <a:t>Projections</a:t>
          </a:r>
        </a:p>
      </dgm:t>
    </dgm:pt>
    <dgm:pt modelId="{279AE676-B933-374E-81E1-6094B84A46B2}" type="parTrans" cxnId="{BBD855E2-5599-A24C-965E-77F979E92941}">
      <dgm:prSet/>
      <dgm:spPr/>
      <dgm:t>
        <a:bodyPr/>
        <a:lstStyle/>
        <a:p>
          <a:endParaRPr lang="en-US"/>
        </a:p>
      </dgm:t>
    </dgm:pt>
    <dgm:pt modelId="{82EA1634-5982-3749-A4D1-8CBD06FE9BE8}" type="sibTrans" cxnId="{BBD855E2-5599-A24C-965E-77F979E92941}">
      <dgm:prSet/>
      <dgm:spPr/>
      <dgm:t>
        <a:bodyPr/>
        <a:lstStyle/>
        <a:p>
          <a:endParaRPr lang="en-US"/>
        </a:p>
      </dgm:t>
    </dgm:pt>
    <dgm:pt modelId="{36A651F4-4D60-3E43-BD22-EBB3CF43DE1D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500" baseline="0" dirty="0"/>
            <a:t>Surplus/(Deficit) vs</a:t>
          </a:r>
        </a:p>
        <a:p>
          <a:r>
            <a:rPr lang="en-US" sz="2500" baseline="0" dirty="0"/>
            <a:t>Budget</a:t>
          </a:r>
        </a:p>
      </dgm:t>
    </dgm:pt>
    <dgm:pt modelId="{89222A12-B367-F34D-B190-2F4E241D242A}" type="parTrans" cxnId="{B3699CB1-9840-6D43-B9C3-87AE174EC523}">
      <dgm:prSet/>
      <dgm:spPr/>
      <dgm:t>
        <a:bodyPr/>
        <a:lstStyle/>
        <a:p>
          <a:endParaRPr lang="en-US"/>
        </a:p>
      </dgm:t>
    </dgm:pt>
    <dgm:pt modelId="{83616AFD-CD6B-7240-95FC-3C290144CA6D}" type="sibTrans" cxnId="{B3699CB1-9840-6D43-B9C3-87AE174EC523}">
      <dgm:prSet/>
      <dgm:spPr/>
      <dgm:t>
        <a:bodyPr/>
        <a:lstStyle/>
        <a:p>
          <a:endParaRPr lang="en-US"/>
        </a:p>
      </dgm:t>
    </dgm:pt>
    <dgm:pt modelId="{30D99905-8ED9-EB4E-BEC7-4A314ED946C4}">
      <dgm:prSet phldrT="[Text]" custT="1"/>
      <dgm:spPr/>
      <dgm:t>
        <a:bodyPr/>
        <a:lstStyle/>
        <a:p>
          <a:r>
            <a:rPr lang="en-US" sz="1600" baseline="0" dirty="0"/>
            <a:t>Surplus $983,000 above YTD budget</a:t>
          </a:r>
        </a:p>
      </dgm:t>
    </dgm:pt>
    <dgm:pt modelId="{5953679D-4FC5-9A4C-A418-4463669697F3}" type="parTrans" cxnId="{37C948A7-075E-FE41-83AB-7E798BB75695}">
      <dgm:prSet/>
      <dgm:spPr/>
      <dgm:t>
        <a:bodyPr/>
        <a:lstStyle/>
        <a:p>
          <a:endParaRPr lang="en-US"/>
        </a:p>
      </dgm:t>
    </dgm:pt>
    <dgm:pt modelId="{C6EEBF63-0FA1-AA4B-9BA4-791418D7EF9B}" type="sibTrans" cxnId="{37C948A7-075E-FE41-83AB-7E798BB75695}">
      <dgm:prSet/>
      <dgm:spPr/>
      <dgm:t>
        <a:bodyPr/>
        <a:lstStyle/>
        <a:p>
          <a:endParaRPr lang="en-US"/>
        </a:p>
      </dgm:t>
    </dgm:pt>
    <dgm:pt modelId="{9D25475E-A2F4-784D-940B-EBD4D8FE73D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baseline="0" dirty="0"/>
            <a:t>Capitals/Contracts $85,021 below YTD budget</a:t>
          </a:r>
        </a:p>
      </dgm:t>
    </dgm:pt>
    <dgm:pt modelId="{BD945524-9A3D-014F-905E-E6C9110C46CE}" type="parTrans" cxnId="{651EE42B-BC2C-6548-AC55-5ACE908EAE26}">
      <dgm:prSet/>
      <dgm:spPr/>
      <dgm:t>
        <a:bodyPr/>
        <a:lstStyle/>
        <a:p>
          <a:endParaRPr lang="en-US"/>
        </a:p>
      </dgm:t>
    </dgm:pt>
    <dgm:pt modelId="{CF20BF3A-3053-464F-BF7B-7BF16A94C890}" type="sibTrans" cxnId="{651EE42B-BC2C-6548-AC55-5ACE908EAE26}">
      <dgm:prSet/>
      <dgm:spPr/>
      <dgm:t>
        <a:bodyPr/>
        <a:lstStyle/>
        <a:p>
          <a:endParaRPr lang="en-US"/>
        </a:p>
      </dgm:t>
    </dgm:pt>
    <dgm:pt modelId="{3735AF19-1F76-4E49-BA93-D8D9885E367F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Revenues </a:t>
          </a:r>
          <a:r>
            <a:rPr lang="en-US" sz="1400" i="1" baseline="0" dirty="0"/>
            <a:t>projected </a:t>
          </a:r>
          <a:r>
            <a:rPr lang="en-US" sz="1400" baseline="0" dirty="0"/>
            <a:t>$654,220 above budget</a:t>
          </a:r>
        </a:p>
      </dgm:t>
    </dgm:pt>
    <dgm:pt modelId="{D8E93E22-EB82-2E4F-B1CB-B384A8F053DC}" type="parTrans" cxnId="{72C0AC37-F184-C940-AC88-ACC895FDCD69}">
      <dgm:prSet/>
      <dgm:spPr/>
      <dgm:t>
        <a:bodyPr/>
        <a:lstStyle/>
        <a:p>
          <a:endParaRPr lang="en-US"/>
        </a:p>
      </dgm:t>
    </dgm:pt>
    <dgm:pt modelId="{8F173CD9-7EA4-7C4E-8490-15138AD334B8}" type="sibTrans" cxnId="{72C0AC37-F184-C940-AC88-ACC895FDCD69}">
      <dgm:prSet/>
      <dgm:spPr/>
      <dgm:t>
        <a:bodyPr/>
        <a:lstStyle/>
        <a:p>
          <a:endParaRPr lang="en-US"/>
        </a:p>
      </dgm:t>
    </dgm:pt>
    <dgm:pt modelId="{2CF5BE65-E0F5-E24D-AC1C-F4DD2BDEF1FD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Operating Expenses </a:t>
          </a:r>
          <a:r>
            <a:rPr lang="en-US" sz="1400" i="1" baseline="0" dirty="0"/>
            <a:t>projected </a:t>
          </a:r>
          <a:r>
            <a:rPr lang="en-US" sz="1400" baseline="0" dirty="0"/>
            <a:t>$236,532 below budget</a:t>
          </a:r>
        </a:p>
      </dgm:t>
    </dgm:pt>
    <dgm:pt modelId="{49380EB8-57FA-DD4D-A094-05733E60D8EF}" type="parTrans" cxnId="{3EE27064-4E1B-7C4E-9977-524934B2D1B6}">
      <dgm:prSet/>
      <dgm:spPr/>
      <dgm:t>
        <a:bodyPr/>
        <a:lstStyle/>
        <a:p>
          <a:endParaRPr lang="en-US"/>
        </a:p>
      </dgm:t>
    </dgm:pt>
    <dgm:pt modelId="{2847E574-501F-B947-8A0D-F45B2157C869}" type="sibTrans" cxnId="{3EE27064-4E1B-7C4E-9977-524934B2D1B6}">
      <dgm:prSet/>
      <dgm:spPr/>
      <dgm:t>
        <a:bodyPr/>
        <a:lstStyle/>
        <a:p>
          <a:endParaRPr lang="en-US"/>
        </a:p>
      </dgm:t>
    </dgm:pt>
    <dgm:pt modelId="{04A7DE42-BD70-9F4C-A000-D1BAC1803E12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Capitals/Contracts </a:t>
          </a:r>
          <a:r>
            <a:rPr lang="en-US" sz="1400" i="1" baseline="0" dirty="0"/>
            <a:t>projected </a:t>
          </a:r>
          <a:r>
            <a:rPr lang="en-US" sz="1400" baseline="0" dirty="0"/>
            <a:t>$484,799 below budget</a:t>
          </a:r>
        </a:p>
      </dgm:t>
    </dgm:pt>
    <dgm:pt modelId="{FD20D53E-5AE1-8A4F-AC23-AD7EAABC540A}" type="parTrans" cxnId="{897A62EF-6816-4341-9D2D-C226ED9B2A2A}">
      <dgm:prSet/>
      <dgm:spPr/>
      <dgm:t>
        <a:bodyPr/>
        <a:lstStyle/>
        <a:p>
          <a:endParaRPr lang="en-US"/>
        </a:p>
      </dgm:t>
    </dgm:pt>
    <dgm:pt modelId="{EEE21823-7E33-3148-8D9B-53D320E48500}" type="sibTrans" cxnId="{897A62EF-6816-4341-9D2D-C226ED9B2A2A}">
      <dgm:prSet/>
      <dgm:spPr/>
      <dgm:t>
        <a:bodyPr/>
        <a:lstStyle/>
        <a:p>
          <a:endParaRPr lang="en-US"/>
        </a:p>
      </dgm:t>
    </dgm:pt>
    <dgm:pt modelId="{4EF8BA18-660A-7F4B-9801-ADE59B0AD2E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="1" baseline="0" dirty="0"/>
            <a:t> 2021 deficit </a:t>
          </a:r>
          <a:r>
            <a:rPr lang="en-US" sz="1400" b="1" i="1" baseline="0" dirty="0"/>
            <a:t>projected</a:t>
          </a:r>
          <a:r>
            <a:rPr lang="en-US" sz="1400" b="1" baseline="0" dirty="0"/>
            <a:t> ($6,184,653); budget was ($7,560,203)</a:t>
          </a:r>
        </a:p>
      </dgm:t>
    </dgm:pt>
    <dgm:pt modelId="{C1E52D84-F4D6-424E-B8D7-3F411F1F3FB6}" type="parTrans" cxnId="{754930E1-C5A7-9549-B5CA-DFCE5E51096D}">
      <dgm:prSet/>
      <dgm:spPr/>
      <dgm:t>
        <a:bodyPr/>
        <a:lstStyle/>
        <a:p>
          <a:endParaRPr lang="en-US"/>
        </a:p>
      </dgm:t>
    </dgm:pt>
    <dgm:pt modelId="{CF9AF00F-8830-AB4B-8855-5D30FC7C7EE3}" type="sibTrans" cxnId="{754930E1-C5A7-9549-B5CA-DFCE5E51096D}">
      <dgm:prSet/>
      <dgm:spPr/>
      <dgm:t>
        <a:bodyPr/>
        <a:lstStyle/>
        <a:p>
          <a:endParaRPr lang="en-US"/>
        </a:p>
      </dgm:t>
    </dgm:pt>
    <dgm:pt modelId="{3886FF40-2420-3946-9CBC-95066E08793D}" type="pres">
      <dgm:prSet presAssocID="{CCB086CE-A9A2-B44E-ADE0-8BCD8B536D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0937FC-E9E2-5547-8150-B267756BAC10}" type="pres">
      <dgm:prSet presAssocID="{36A651F4-4D60-3E43-BD22-EBB3CF43DE1D}" presName="linNode" presStyleCnt="0"/>
      <dgm:spPr/>
    </dgm:pt>
    <dgm:pt modelId="{69581599-E256-D246-BB69-B0A6C000F95F}" type="pres">
      <dgm:prSet presAssocID="{36A651F4-4D60-3E43-BD22-EBB3CF43DE1D}" presName="parentText" presStyleLbl="node1" presStyleIdx="0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AA5C3E0-CCF2-4A47-A149-1BE329D96CF0}" type="pres">
      <dgm:prSet presAssocID="{36A651F4-4D60-3E43-BD22-EBB3CF43DE1D}" presName="descendantText" presStyleLbl="alignAccFollowNode1" presStyleIdx="0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E39EAD5-30E8-174E-9550-5AB49FCA2178}" type="pres">
      <dgm:prSet presAssocID="{83616AFD-CD6B-7240-95FC-3C290144CA6D}" presName="sp" presStyleCnt="0"/>
      <dgm:spPr/>
    </dgm:pt>
    <dgm:pt modelId="{CE4AA202-A3F3-5C44-A178-8947084C2060}" type="pres">
      <dgm:prSet presAssocID="{32D929C6-11FD-2941-99D5-C4008271A933}" presName="linNode" presStyleCnt="0"/>
      <dgm:spPr/>
    </dgm:pt>
    <dgm:pt modelId="{87EA1440-81B5-4C4A-B97C-25C739A52E29}" type="pres">
      <dgm:prSet presAssocID="{32D929C6-11FD-2941-99D5-C4008271A933}" presName="parentText" presStyleLbl="node1" presStyleIdx="1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0C4F3CB-62B0-C048-B85E-EDD5CB16BE4F}" type="pres">
      <dgm:prSet presAssocID="{32D929C6-11FD-2941-99D5-C4008271A933}" presName="descendantText" presStyleLbl="alignAccFollowNode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DFC07EA-AC25-3644-BBE2-2A09BB7282A3}" type="pres">
      <dgm:prSet presAssocID="{35786B42-6419-7645-8303-20F945BA1224}" presName="sp" presStyleCnt="0"/>
      <dgm:spPr/>
    </dgm:pt>
    <dgm:pt modelId="{8DD196C3-CC66-E14E-AE3E-71024C52DE02}" type="pres">
      <dgm:prSet presAssocID="{CDED7D5A-4298-594D-95D3-A83481F23854}" presName="linNode" presStyleCnt="0"/>
      <dgm:spPr/>
    </dgm:pt>
    <dgm:pt modelId="{D62A1E30-A633-4B46-A2FE-797F3C0CE6CA}" type="pres">
      <dgm:prSet presAssocID="{CDED7D5A-4298-594D-95D3-A83481F23854}" presName="parentText" presStyleLbl="node1" presStyleIdx="2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D1109B1-6E9D-F346-A343-257910A1CD15}" type="pres">
      <dgm:prSet presAssocID="{CDED7D5A-4298-594D-95D3-A83481F23854}" presName="descendantText" presStyleLbl="alignAccFollowNode1" presStyleIdx="2" presStyleCnt="3" custScaleY="9661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914C4301-42ED-2647-934A-A82DF0A611DA}" srcId="{CCB086CE-A9A2-B44E-ADE0-8BCD8B536D43}" destId="{32D929C6-11FD-2941-99D5-C4008271A933}" srcOrd="1" destOrd="0" parTransId="{C4E669DA-0677-E24F-A54C-F6911812E1E0}" sibTransId="{35786B42-6419-7645-8303-20F945BA1224}"/>
    <dgm:cxn modelId="{8CE8E8B7-9C22-D643-AB95-0207B3DE88CF}" type="presOf" srcId="{CDED7D5A-4298-594D-95D3-A83481F23854}" destId="{D62A1E30-A633-4B46-A2FE-797F3C0CE6CA}" srcOrd="0" destOrd="0" presId="urn:microsoft.com/office/officeart/2005/8/layout/vList5"/>
    <dgm:cxn modelId="{37C948A7-075E-FE41-83AB-7E798BB75695}" srcId="{36A651F4-4D60-3E43-BD22-EBB3CF43DE1D}" destId="{30D99905-8ED9-EB4E-BEC7-4A314ED946C4}" srcOrd="0" destOrd="0" parTransId="{5953679D-4FC5-9A4C-A418-4463669697F3}" sibTransId="{C6EEBF63-0FA1-AA4B-9BA4-791418D7EF9B}"/>
    <dgm:cxn modelId="{754930E1-C5A7-9549-B5CA-DFCE5E51096D}" srcId="{CDED7D5A-4298-594D-95D3-A83481F23854}" destId="{4EF8BA18-660A-7F4B-9801-ADE59B0AD2EC}" srcOrd="3" destOrd="0" parTransId="{C1E52D84-F4D6-424E-B8D7-3F411F1F3FB6}" sibTransId="{CF9AF00F-8830-AB4B-8855-5D30FC7C7EE3}"/>
    <dgm:cxn modelId="{F2401DED-060D-D749-8C0A-53D5A2D32E8B}" srcId="{32D929C6-11FD-2941-99D5-C4008271A933}" destId="{A8FF30E6-F696-BF48-952F-92FEA53B8D75}" srcOrd="1" destOrd="0" parTransId="{860D148A-A65D-3F4B-8B8F-0595F8EB88EA}" sibTransId="{014E08A0-A5C7-2140-91A0-511B206FD63D}"/>
    <dgm:cxn modelId="{779835F5-0965-A248-821D-B52B9B1D9346}" srcId="{32D929C6-11FD-2941-99D5-C4008271A933}" destId="{04DF2197-57A0-3C4C-8684-8810907342D7}" srcOrd="0" destOrd="0" parTransId="{1F5FFF77-8A72-6B43-BE39-2DFBF597A12E}" sibTransId="{56CAE48D-AA64-D740-A125-3ED72237ACD3}"/>
    <dgm:cxn modelId="{A6BD0B85-2784-6146-819B-BC2CDE0CAFEF}" type="presOf" srcId="{2CF5BE65-E0F5-E24D-AC1C-F4DD2BDEF1FD}" destId="{ED1109B1-6E9D-F346-A343-257910A1CD15}" srcOrd="0" destOrd="1" presId="urn:microsoft.com/office/officeart/2005/8/layout/vList5"/>
    <dgm:cxn modelId="{41D03847-D5F3-4843-B092-88B30FEF80D4}" type="presOf" srcId="{3735AF19-1F76-4E49-BA93-D8D9885E367F}" destId="{ED1109B1-6E9D-F346-A343-257910A1CD15}" srcOrd="0" destOrd="0" presId="urn:microsoft.com/office/officeart/2005/8/layout/vList5"/>
    <dgm:cxn modelId="{32ECA998-D986-304E-9A75-445ACFEA0872}" type="presOf" srcId="{36A651F4-4D60-3E43-BD22-EBB3CF43DE1D}" destId="{69581599-E256-D246-BB69-B0A6C000F95F}" srcOrd="0" destOrd="0" presId="urn:microsoft.com/office/officeart/2005/8/layout/vList5"/>
    <dgm:cxn modelId="{B3699CB1-9840-6D43-B9C3-87AE174EC523}" srcId="{CCB086CE-A9A2-B44E-ADE0-8BCD8B536D43}" destId="{36A651F4-4D60-3E43-BD22-EBB3CF43DE1D}" srcOrd="0" destOrd="0" parTransId="{89222A12-B367-F34D-B190-2F4E241D242A}" sibTransId="{83616AFD-CD6B-7240-95FC-3C290144CA6D}"/>
    <dgm:cxn modelId="{651EE42B-BC2C-6548-AC55-5ACE908EAE26}" srcId="{32D929C6-11FD-2941-99D5-C4008271A933}" destId="{9D25475E-A2F4-784D-940B-EBD4D8FE73D4}" srcOrd="2" destOrd="0" parTransId="{BD945524-9A3D-014F-905E-E6C9110C46CE}" sibTransId="{CF20BF3A-3053-464F-BF7B-7BF16A94C890}"/>
    <dgm:cxn modelId="{9A1E8CA4-144F-0944-A79E-B634379343CF}" type="presOf" srcId="{04A7DE42-BD70-9F4C-A000-D1BAC1803E12}" destId="{ED1109B1-6E9D-F346-A343-257910A1CD15}" srcOrd="0" destOrd="2" presId="urn:microsoft.com/office/officeart/2005/8/layout/vList5"/>
    <dgm:cxn modelId="{0F3E65DF-3882-3A40-AD69-477F09CF4AF6}" type="presOf" srcId="{30D99905-8ED9-EB4E-BEC7-4A314ED946C4}" destId="{DAA5C3E0-CCF2-4A47-A149-1BE329D96CF0}" srcOrd="0" destOrd="0" presId="urn:microsoft.com/office/officeart/2005/8/layout/vList5"/>
    <dgm:cxn modelId="{E9AF7025-F648-3B42-BBA4-BCAD033F0A36}" type="presOf" srcId="{04DF2197-57A0-3C4C-8684-8810907342D7}" destId="{10C4F3CB-62B0-C048-B85E-EDD5CB16BE4F}" srcOrd="0" destOrd="0" presId="urn:microsoft.com/office/officeart/2005/8/layout/vList5"/>
    <dgm:cxn modelId="{BBD855E2-5599-A24C-965E-77F979E92941}" srcId="{CCB086CE-A9A2-B44E-ADE0-8BCD8B536D43}" destId="{CDED7D5A-4298-594D-95D3-A83481F23854}" srcOrd="2" destOrd="0" parTransId="{279AE676-B933-374E-81E1-6094B84A46B2}" sibTransId="{82EA1634-5982-3749-A4D1-8CBD06FE9BE8}"/>
    <dgm:cxn modelId="{3EE27064-4E1B-7C4E-9977-524934B2D1B6}" srcId="{CDED7D5A-4298-594D-95D3-A83481F23854}" destId="{2CF5BE65-E0F5-E24D-AC1C-F4DD2BDEF1FD}" srcOrd="1" destOrd="0" parTransId="{49380EB8-57FA-DD4D-A094-05733E60D8EF}" sibTransId="{2847E574-501F-B947-8A0D-F45B2157C869}"/>
    <dgm:cxn modelId="{F7CA2571-8F7B-B242-BBB6-229A67B018FC}" type="presOf" srcId="{4EF8BA18-660A-7F4B-9801-ADE59B0AD2EC}" destId="{ED1109B1-6E9D-F346-A343-257910A1CD15}" srcOrd="0" destOrd="3" presId="urn:microsoft.com/office/officeart/2005/8/layout/vList5"/>
    <dgm:cxn modelId="{D2E7C99E-FE22-5E40-B9AE-3F293BFFCC78}" type="presOf" srcId="{9D25475E-A2F4-784D-940B-EBD4D8FE73D4}" destId="{10C4F3CB-62B0-C048-B85E-EDD5CB16BE4F}" srcOrd="0" destOrd="2" presId="urn:microsoft.com/office/officeart/2005/8/layout/vList5"/>
    <dgm:cxn modelId="{51C99CE9-8195-044C-B530-8376CC924863}" type="presOf" srcId="{CCB086CE-A9A2-B44E-ADE0-8BCD8B536D43}" destId="{3886FF40-2420-3946-9CBC-95066E08793D}" srcOrd="0" destOrd="0" presId="urn:microsoft.com/office/officeart/2005/8/layout/vList5"/>
    <dgm:cxn modelId="{897A62EF-6816-4341-9D2D-C226ED9B2A2A}" srcId="{CDED7D5A-4298-594D-95D3-A83481F23854}" destId="{04A7DE42-BD70-9F4C-A000-D1BAC1803E12}" srcOrd="2" destOrd="0" parTransId="{FD20D53E-5AE1-8A4F-AC23-AD7EAABC540A}" sibTransId="{EEE21823-7E33-3148-8D9B-53D320E48500}"/>
    <dgm:cxn modelId="{0BBC98ED-1421-EE43-9D79-3053E38C28E2}" type="presOf" srcId="{A8FF30E6-F696-BF48-952F-92FEA53B8D75}" destId="{10C4F3CB-62B0-C048-B85E-EDD5CB16BE4F}" srcOrd="0" destOrd="1" presId="urn:microsoft.com/office/officeart/2005/8/layout/vList5"/>
    <dgm:cxn modelId="{72C0AC37-F184-C940-AC88-ACC895FDCD69}" srcId="{CDED7D5A-4298-594D-95D3-A83481F23854}" destId="{3735AF19-1F76-4E49-BA93-D8D9885E367F}" srcOrd="0" destOrd="0" parTransId="{D8E93E22-EB82-2E4F-B1CB-B384A8F053DC}" sibTransId="{8F173CD9-7EA4-7C4E-8490-15138AD334B8}"/>
    <dgm:cxn modelId="{705C6EE5-2491-EB4E-9F20-605DFF8CBC1D}" type="presOf" srcId="{32D929C6-11FD-2941-99D5-C4008271A933}" destId="{87EA1440-81B5-4C4A-B97C-25C739A52E29}" srcOrd="0" destOrd="0" presId="urn:microsoft.com/office/officeart/2005/8/layout/vList5"/>
    <dgm:cxn modelId="{2F6C0D96-6FB8-A347-B64F-5603ADF4C40B}" type="presParOf" srcId="{3886FF40-2420-3946-9CBC-95066E08793D}" destId="{530937FC-E9E2-5547-8150-B267756BAC10}" srcOrd="0" destOrd="0" presId="urn:microsoft.com/office/officeart/2005/8/layout/vList5"/>
    <dgm:cxn modelId="{C30B70EC-74CF-DD47-BF7D-F4344247434F}" type="presParOf" srcId="{530937FC-E9E2-5547-8150-B267756BAC10}" destId="{69581599-E256-D246-BB69-B0A6C000F95F}" srcOrd="0" destOrd="0" presId="urn:microsoft.com/office/officeart/2005/8/layout/vList5"/>
    <dgm:cxn modelId="{990514E0-3767-174F-A1D5-2D3B4D3B346F}" type="presParOf" srcId="{530937FC-E9E2-5547-8150-B267756BAC10}" destId="{DAA5C3E0-CCF2-4A47-A149-1BE329D96CF0}" srcOrd="1" destOrd="0" presId="urn:microsoft.com/office/officeart/2005/8/layout/vList5"/>
    <dgm:cxn modelId="{F20EAB62-51FD-7345-9589-1BB52A7D49EA}" type="presParOf" srcId="{3886FF40-2420-3946-9CBC-95066E08793D}" destId="{7E39EAD5-30E8-174E-9550-5AB49FCA2178}" srcOrd="1" destOrd="0" presId="urn:microsoft.com/office/officeart/2005/8/layout/vList5"/>
    <dgm:cxn modelId="{3B0A005C-A91D-2B45-9BF8-62C0D003A61F}" type="presParOf" srcId="{3886FF40-2420-3946-9CBC-95066E08793D}" destId="{CE4AA202-A3F3-5C44-A178-8947084C2060}" srcOrd="2" destOrd="0" presId="urn:microsoft.com/office/officeart/2005/8/layout/vList5"/>
    <dgm:cxn modelId="{8CFC2EAF-28FC-DE44-A683-8B51690A4A66}" type="presParOf" srcId="{CE4AA202-A3F3-5C44-A178-8947084C2060}" destId="{87EA1440-81B5-4C4A-B97C-25C739A52E29}" srcOrd="0" destOrd="0" presId="urn:microsoft.com/office/officeart/2005/8/layout/vList5"/>
    <dgm:cxn modelId="{065BA5D1-B1BA-AD4D-B0FE-135B5D2755FF}" type="presParOf" srcId="{CE4AA202-A3F3-5C44-A178-8947084C2060}" destId="{10C4F3CB-62B0-C048-B85E-EDD5CB16BE4F}" srcOrd="1" destOrd="0" presId="urn:microsoft.com/office/officeart/2005/8/layout/vList5"/>
    <dgm:cxn modelId="{DEEE7321-44A7-3443-8257-100459F90E8B}" type="presParOf" srcId="{3886FF40-2420-3946-9CBC-95066E08793D}" destId="{1DFC07EA-AC25-3644-BBE2-2A09BB7282A3}" srcOrd="3" destOrd="0" presId="urn:microsoft.com/office/officeart/2005/8/layout/vList5"/>
    <dgm:cxn modelId="{E3682F15-74A3-5A4B-897F-A5AFF282FB5E}" type="presParOf" srcId="{3886FF40-2420-3946-9CBC-95066E08793D}" destId="{8DD196C3-CC66-E14E-AE3E-71024C52DE02}" srcOrd="4" destOrd="0" presId="urn:microsoft.com/office/officeart/2005/8/layout/vList5"/>
    <dgm:cxn modelId="{5A23FDC1-6A75-FA4B-8822-59DF5A785035}" type="presParOf" srcId="{8DD196C3-CC66-E14E-AE3E-71024C52DE02}" destId="{D62A1E30-A633-4B46-A2FE-797F3C0CE6CA}" srcOrd="0" destOrd="0" presId="urn:microsoft.com/office/officeart/2005/8/layout/vList5"/>
    <dgm:cxn modelId="{0748A1D5-A2DC-1F4A-93E8-623DA6ACA5EE}" type="presParOf" srcId="{8DD196C3-CC66-E14E-AE3E-71024C52DE02}" destId="{ED1109B1-6E9D-F346-A343-257910A1CD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B086CE-A9A2-B44E-ADE0-8BCD8B536D43}" type="doc">
      <dgm:prSet loTypeId="urn:microsoft.com/office/officeart/2005/8/layout/vList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D929C6-11FD-2941-99D5-C4008271A933}">
      <dgm:prSet phldrT="[Text]" custT="1"/>
      <dgm:spPr/>
      <dgm:t>
        <a:bodyPr/>
        <a:lstStyle/>
        <a:p>
          <a:r>
            <a:rPr lang="en-US" sz="2500" baseline="0" dirty="0"/>
            <a:t>Operating Expenses</a:t>
          </a:r>
        </a:p>
      </dgm:t>
    </dgm:pt>
    <dgm:pt modelId="{C4E669DA-0677-E24F-A54C-F6911812E1E0}" type="parTrans" cxnId="{914C4301-42ED-2647-934A-A82DF0A611DA}">
      <dgm:prSet/>
      <dgm:spPr/>
      <dgm:t>
        <a:bodyPr/>
        <a:lstStyle/>
        <a:p>
          <a:endParaRPr lang="en-US"/>
        </a:p>
      </dgm:t>
    </dgm:pt>
    <dgm:pt modelId="{35786B42-6419-7645-8303-20F945BA1224}" type="sibTrans" cxnId="{914C4301-42ED-2647-934A-A82DF0A611DA}">
      <dgm:prSet/>
      <dgm:spPr/>
      <dgm:t>
        <a:bodyPr/>
        <a:lstStyle/>
        <a:p>
          <a:endParaRPr lang="en-US"/>
        </a:p>
      </dgm:t>
    </dgm:pt>
    <dgm:pt modelId="{04DF2197-57A0-3C4C-8684-8810907342D7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en-US" sz="1800" baseline="0" dirty="0"/>
            <a:t>$167,125 or 6% below YTD budget</a:t>
          </a:r>
        </a:p>
      </dgm:t>
    </dgm:pt>
    <dgm:pt modelId="{1F5FFF77-8A72-6B43-BE39-2DFBF597A12E}" type="parTrans" cxnId="{779835F5-0965-A248-821D-B52B9B1D9346}">
      <dgm:prSet/>
      <dgm:spPr/>
      <dgm:t>
        <a:bodyPr/>
        <a:lstStyle/>
        <a:p>
          <a:endParaRPr lang="en-US"/>
        </a:p>
      </dgm:t>
    </dgm:pt>
    <dgm:pt modelId="{56CAE48D-AA64-D740-A125-3ED72237ACD3}" type="sibTrans" cxnId="{779835F5-0965-A248-821D-B52B9B1D9346}">
      <dgm:prSet/>
      <dgm:spPr/>
      <dgm:t>
        <a:bodyPr/>
        <a:lstStyle/>
        <a:p>
          <a:endParaRPr lang="en-US"/>
        </a:p>
      </dgm:t>
    </dgm:pt>
    <dgm:pt modelId="{36A651F4-4D60-3E43-BD22-EBB3CF43DE1D}">
      <dgm:prSet phldrT="[Text]" custT="1"/>
      <dgm:spPr>
        <a:solidFill>
          <a:srgbClr val="00B050"/>
        </a:solidFill>
      </dgm:spPr>
      <dgm:t>
        <a:bodyPr/>
        <a:lstStyle/>
        <a:p>
          <a:endParaRPr lang="en-US" sz="2500" baseline="0" dirty="0"/>
        </a:p>
        <a:p>
          <a:r>
            <a:rPr lang="en-US" sz="2500" baseline="0" dirty="0"/>
            <a:t>Revenues</a:t>
          </a:r>
        </a:p>
        <a:p>
          <a:endParaRPr lang="en-US" sz="2500" baseline="0" dirty="0"/>
        </a:p>
      </dgm:t>
    </dgm:pt>
    <dgm:pt modelId="{89222A12-B367-F34D-B190-2F4E241D242A}" type="parTrans" cxnId="{B3699CB1-9840-6D43-B9C3-87AE174EC523}">
      <dgm:prSet/>
      <dgm:spPr/>
      <dgm:t>
        <a:bodyPr/>
        <a:lstStyle/>
        <a:p>
          <a:endParaRPr lang="en-US"/>
        </a:p>
      </dgm:t>
    </dgm:pt>
    <dgm:pt modelId="{83616AFD-CD6B-7240-95FC-3C290144CA6D}" type="sibTrans" cxnId="{B3699CB1-9840-6D43-B9C3-87AE174EC523}">
      <dgm:prSet/>
      <dgm:spPr/>
      <dgm:t>
        <a:bodyPr/>
        <a:lstStyle/>
        <a:p>
          <a:endParaRPr lang="en-US"/>
        </a:p>
      </dgm:t>
    </dgm:pt>
    <dgm:pt modelId="{30D99905-8ED9-EB4E-BEC7-4A314ED946C4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en-US" sz="1800" baseline="0" dirty="0"/>
            <a:t>$730,853 or 13.7% above YTD budget</a:t>
          </a:r>
        </a:p>
      </dgm:t>
    </dgm:pt>
    <dgm:pt modelId="{5953679D-4FC5-9A4C-A418-4463669697F3}" type="parTrans" cxnId="{37C948A7-075E-FE41-83AB-7E798BB75695}">
      <dgm:prSet/>
      <dgm:spPr/>
      <dgm:t>
        <a:bodyPr/>
        <a:lstStyle/>
        <a:p>
          <a:endParaRPr lang="en-US"/>
        </a:p>
      </dgm:t>
    </dgm:pt>
    <dgm:pt modelId="{C6EEBF63-0FA1-AA4B-9BA4-791418D7EF9B}" type="sibTrans" cxnId="{37C948A7-075E-FE41-83AB-7E798BB75695}">
      <dgm:prSet/>
      <dgm:spPr/>
      <dgm:t>
        <a:bodyPr/>
        <a:lstStyle/>
        <a:p>
          <a:endParaRPr lang="en-US"/>
        </a:p>
      </dgm:t>
    </dgm:pt>
    <dgm:pt modelId="{C227A194-EB59-9749-B240-64B3DDE2498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Property Taxes $299,111 below YTD budget</a:t>
          </a:r>
        </a:p>
      </dgm:t>
    </dgm:pt>
    <dgm:pt modelId="{A767DC8C-96E8-6C48-BDA8-99A8FCA841D4}" type="parTrans" cxnId="{96F79011-1F6B-984A-A7F7-89AA5776BACF}">
      <dgm:prSet/>
      <dgm:spPr/>
      <dgm:t>
        <a:bodyPr/>
        <a:lstStyle/>
        <a:p>
          <a:endParaRPr lang="en-US"/>
        </a:p>
      </dgm:t>
    </dgm:pt>
    <dgm:pt modelId="{E275BCE7-1FE2-674A-907C-D63D5B1298C5}" type="sibTrans" cxnId="{96F79011-1F6B-984A-A7F7-89AA5776BACF}">
      <dgm:prSet/>
      <dgm:spPr/>
      <dgm:t>
        <a:bodyPr/>
        <a:lstStyle/>
        <a:p>
          <a:endParaRPr lang="en-US"/>
        </a:p>
      </dgm:t>
    </dgm:pt>
    <dgm:pt modelId="{29FC9951-0F6E-E244-ADE7-1B7594DDE468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User Fees $419,401 above YTD budget</a:t>
          </a:r>
        </a:p>
      </dgm:t>
    </dgm:pt>
    <dgm:pt modelId="{A337C2FB-49AE-3742-8C12-316BA35F62A9}" type="parTrans" cxnId="{851F1ED6-0918-1A40-83A1-C386E60D0F35}">
      <dgm:prSet/>
      <dgm:spPr/>
      <dgm:t>
        <a:bodyPr/>
        <a:lstStyle/>
        <a:p>
          <a:endParaRPr lang="en-US"/>
        </a:p>
      </dgm:t>
    </dgm:pt>
    <dgm:pt modelId="{F8908B49-9773-4D46-BA4D-CAC6A5992CC5}" type="sibTrans" cxnId="{851F1ED6-0918-1A40-83A1-C386E60D0F35}">
      <dgm:prSet/>
      <dgm:spPr/>
      <dgm:t>
        <a:bodyPr/>
        <a:lstStyle/>
        <a:p>
          <a:endParaRPr lang="en-US"/>
        </a:p>
      </dgm:t>
    </dgm:pt>
    <dgm:pt modelId="{350CA959-F9F6-F341-8900-A8DE6EE68287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Rec Program Fees $167,322 above YTD budget</a:t>
          </a:r>
        </a:p>
      </dgm:t>
    </dgm:pt>
    <dgm:pt modelId="{26F4ECE3-9629-9340-BFBA-8FDEE6AF042C}" type="parTrans" cxnId="{7F099FFC-2266-F347-8F3E-A2C44E93962A}">
      <dgm:prSet/>
      <dgm:spPr/>
      <dgm:t>
        <a:bodyPr/>
        <a:lstStyle/>
        <a:p>
          <a:endParaRPr lang="en-US"/>
        </a:p>
      </dgm:t>
    </dgm:pt>
    <dgm:pt modelId="{59D5D497-778D-FE46-9AD6-73B202389E7A}" type="sibTrans" cxnId="{7F099FFC-2266-F347-8F3E-A2C44E93962A}">
      <dgm:prSet/>
      <dgm:spPr/>
      <dgm:t>
        <a:bodyPr/>
        <a:lstStyle/>
        <a:p>
          <a:endParaRPr lang="en-US"/>
        </a:p>
      </dgm:t>
    </dgm:pt>
    <dgm:pt modelId="{93A38432-E54E-A647-9254-5F79BD31C0BB}">
      <dgm:prSet phldrT="[Text]"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baseline="0" dirty="0"/>
            <a:t>Salaries and Wages $32,604 below YTD budget</a:t>
          </a:r>
        </a:p>
      </dgm:t>
    </dgm:pt>
    <dgm:pt modelId="{579B47E5-9D95-CD41-9F8C-63D7A6B16576}" type="parTrans" cxnId="{6C9BBDFA-58EB-6F45-B2EE-8BCA225D6436}">
      <dgm:prSet/>
      <dgm:spPr/>
      <dgm:t>
        <a:bodyPr/>
        <a:lstStyle/>
        <a:p>
          <a:endParaRPr lang="en-US"/>
        </a:p>
      </dgm:t>
    </dgm:pt>
    <dgm:pt modelId="{F793E328-7EC3-0647-8347-0BC8E3C1E66B}" type="sibTrans" cxnId="{6C9BBDFA-58EB-6F45-B2EE-8BCA225D6436}">
      <dgm:prSet/>
      <dgm:spPr/>
      <dgm:t>
        <a:bodyPr/>
        <a:lstStyle/>
        <a:p>
          <a:endParaRPr lang="en-US"/>
        </a:p>
      </dgm:t>
    </dgm:pt>
    <dgm:pt modelId="{C796E61A-247C-6A46-A728-AB8DCB01DAC2}">
      <dgm:prSet phldrT="[Text]"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baseline="0" dirty="0"/>
            <a:t>Supplies $83,178  below YTD budget</a:t>
          </a:r>
        </a:p>
      </dgm:t>
    </dgm:pt>
    <dgm:pt modelId="{86EBC1E7-86B5-F249-9B27-7C049329F34F}" type="parTrans" cxnId="{C215AC2D-999E-AE43-8FF6-C194B7F52FE9}">
      <dgm:prSet/>
      <dgm:spPr/>
      <dgm:t>
        <a:bodyPr/>
        <a:lstStyle/>
        <a:p>
          <a:endParaRPr lang="en-US"/>
        </a:p>
      </dgm:t>
    </dgm:pt>
    <dgm:pt modelId="{8154608B-DF14-A548-A32E-61F43571567D}" type="sibTrans" cxnId="{C215AC2D-999E-AE43-8FF6-C194B7F52FE9}">
      <dgm:prSet/>
      <dgm:spPr/>
      <dgm:t>
        <a:bodyPr/>
        <a:lstStyle/>
        <a:p>
          <a:endParaRPr lang="en-US"/>
        </a:p>
      </dgm:t>
    </dgm:pt>
    <dgm:pt modelId="{3CAEB896-AC1E-FD4D-A19B-77EB608271B1}">
      <dgm:prSet phldrT="[Text]"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baseline="0" dirty="0"/>
            <a:t>Services $83,627 below YTD budget</a:t>
          </a:r>
        </a:p>
      </dgm:t>
    </dgm:pt>
    <dgm:pt modelId="{A088CA0B-B108-534A-B348-D2C28A10AB12}" type="parTrans" cxnId="{F8BDF88E-6EC6-0E44-8D31-6FAB2EEA0427}">
      <dgm:prSet/>
      <dgm:spPr/>
      <dgm:t>
        <a:bodyPr/>
        <a:lstStyle/>
        <a:p>
          <a:endParaRPr lang="en-US"/>
        </a:p>
      </dgm:t>
    </dgm:pt>
    <dgm:pt modelId="{B63F17B9-A62E-5E4A-B9AE-5285ED8F7BD3}" type="sibTrans" cxnId="{F8BDF88E-6EC6-0E44-8D31-6FAB2EEA0427}">
      <dgm:prSet/>
      <dgm:spPr/>
      <dgm:t>
        <a:bodyPr/>
        <a:lstStyle/>
        <a:p>
          <a:endParaRPr lang="en-US"/>
        </a:p>
      </dgm:t>
    </dgm:pt>
    <dgm:pt modelId="{D369D29C-61B1-744D-8842-B998B28B4697}">
      <dgm:prSet custT="1"/>
      <dgm:spPr/>
      <dgm:t>
        <a:bodyPr/>
        <a:lstStyle/>
        <a:p>
          <a:r>
            <a:rPr lang="en-US" sz="2500" dirty="0"/>
            <a:t>Capitals/Contracts</a:t>
          </a:r>
        </a:p>
      </dgm:t>
    </dgm:pt>
    <dgm:pt modelId="{FCF9AADE-E654-194A-A131-63DEC16360B6}" type="parTrans" cxnId="{AEE4307A-C2F5-664A-B0FE-E49C88A40EAF}">
      <dgm:prSet/>
      <dgm:spPr/>
      <dgm:t>
        <a:bodyPr/>
        <a:lstStyle/>
        <a:p>
          <a:endParaRPr lang="en-US"/>
        </a:p>
      </dgm:t>
    </dgm:pt>
    <dgm:pt modelId="{1558AC02-0372-0742-97CC-E7E3B57C61AA}" type="sibTrans" cxnId="{AEE4307A-C2F5-664A-B0FE-E49C88A40EAF}">
      <dgm:prSet/>
      <dgm:spPr/>
      <dgm:t>
        <a:bodyPr/>
        <a:lstStyle/>
        <a:p>
          <a:endParaRPr lang="en-US"/>
        </a:p>
      </dgm:t>
    </dgm:pt>
    <dgm:pt modelId="{03A9C751-419D-7C4C-B089-84C6187ABC0C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en-US" sz="1800" dirty="0"/>
            <a:t>$85,021 or 16.2% below YTD budget</a:t>
          </a:r>
        </a:p>
      </dgm:t>
    </dgm:pt>
    <dgm:pt modelId="{117E4DE8-5138-B24F-8EBB-71F673130F87}" type="parTrans" cxnId="{6906C7E3-654C-6342-B89F-DB849C9E75E5}">
      <dgm:prSet/>
      <dgm:spPr/>
      <dgm:t>
        <a:bodyPr/>
        <a:lstStyle/>
        <a:p>
          <a:endParaRPr lang="en-US"/>
        </a:p>
      </dgm:t>
    </dgm:pt>
    <dgm:pt modelId="{DCE8A56E-ACDF-3A41-8DF8-D2DFB5D5D29D}" type="sibTrans" cxnId="{6906C7E3-654C-6342-B89F-DB849C9E75E5}">
      <dgm:prSet/>
      <dgm:spPr/>
      <dgm:t>
        <a:bodyPr/>
        <a:lstStyle/>
        <a:p>
          <a:endParaRPr lang="en-US"/>
        </a:p>
      </dgm:t>
    </dgm:pt>
    <dgm:pt modelId="{CDB86FBE-C212-314D-B5A7-D092C808331E}">
      <dgm:prSet custT="1"/>
      <dgm:spPr/>
      <dgm:t>
        <a:bodyPr/>
        <a:lstStyle/>
        <a:p>
          <a:pPr>
            <a:lnSpc>
              <a:spcPct val="90000"/>
            </a:lnSpc>
            <a:buFont typeface="Arial" panose="020B0604020202020204" pitchFamily="34" charset="0"/>
            <a:buChar char="•"/>
          </a:pPr>
          <a:endParaRPr lang="en-US" sz="1400" dirty="0"/>
        </a:p>
      </dgm:t>
    </dgm:pt>
    <dgm:pt modelId="{2DE0C57F-EA13-E945-BB37-3A921EA002C7}" type="parTrans" cxnId="{7B58C961-1813-7C4F-97C6-175FC1A7B832}">
      <dgm:prSet/>
      <dgm:spPr/>
      <dgm:t>
        <a:bodyPr/>
        <a:lstStyle/>
        <a:p>
          <a:endParaRPr lang="en-US"/>
        </a:p>
      </dgm:t>
    </dgm:pt>
    <dgm:pt modelId="{A4AB4621-378B-D94A-84F8-F5A92DDB93B1}" type="sibTrans" cxnId="{7B58C961-1813-7C4F-97C6-175FC1A7B832}">
      <dgm:prSet/>
      <dgm:spPr/>
      <dgm:t>
        <a:bodyPr/>
        <a:lstStyle/>
        <a:p>
          <a:endParaRPr lang="en-US"/>
        </a:p>
      </dgm:t>
    </dgm:pt>
    <dgm:pt modelId="{44AD7CC5-319F-414B-B209-990EB78A2EDD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dirty="0"/>
            <a:t>Operating Capitals $27</a:t>
          </a:r>
          <a:r>
            <a:rPr lang="en-US" sz="1400" dirty="0">
              <a:solidFill>
                <a:schemeClr val="tx1"/>
              </a:solidFill>
            </a:rPr>
            <a:t>,357 above</a:t>
          </a:r>
          <a:r>
            <a:rPr lang="en-US" sz="1400" dirty="0"/>
            <a:t> YTD budget</a:t>
          </a:r>
        </a:p>
      </dgm:t>
    </dgm:pt>
    <dgm:pt modelId="{D085956E-8BE8-B64E-A799-E67D40561687}" type="parTrans" cxnId="{8C4C383E-7085-624F-9FA0-E57F6CD0CF79}">
      <dgm:prSet/>
      <dgm:spPr/>
      <dgm:t>
        <a:bodyPr/>
        <a:lstStyle/>
        <a:p>
          <a:endParaRPr lang="en-US"/>
        </a:p>
      </dgm:t>
    </dgm:pt>
    <dgm:pt modelId="{5014830B-F6D9-4D48-9797-6929AD2147D0}" type="sibTrans" cxnId="{8C4C383E-7085-624F-9FA0-E57F6CD0CF79}">
      <dgm:prSet/>
      <dgm:spPr/>
      <dgm:t>
        <a:bodyPr/>
        <a:lstStyle/>
        <a:p>
          <a:endParaRPr lang="en-US"/>
        </a:p>
      </dgm:t>
    </dgm:pt>
    <dgm:pt modelId="{2C962DA6-5379-104F-87CB-661AE660D45C}">
      <dgm:prSet custT="1"/>
      <dgm:spPr/>
      <dgm:t>
        <a:bodyPr/>
        <a:lstStyle/>
        <a:p>
          <a:pPr>
            <a:lnSpc>
              <a:spcPct val="90000"/>
            </a:lnSpc>
          </a:pPr>
          <a:endParaRPr lang="en-US" sz="1600" dirty="0"/>
        </a:p>
      </dgm:t>
    </dgm:pt>
    <dgm:pt modelId="{2FA614E9-AFDF-4844-81CF-94C433D267DB}" type="parTrans" cxnId="{D2980C4D-AC37-2341-8D23-993E35B5E036}">
      <dgm:prSet/>
      <dgm:spPr/>
      <dgm:t>
        <a:bodyPr/>
        <a:lstStyle/>
        <a:p>
          <a:endParaRPr lang="en-US"/>
        </a:p>
      </dgm:t>
    </dgm:pt>
    <dgm:pt modelId="{74C66324-7A23-1849-9A49-1480F19D29B1}" type="sibTrans" cxnId="{D2980C4D-AC37-2341-8D23-993E35B5E036}">
      <dgm:prSet/>
      <dgm:spPr/>
      <dgm:t>
        <a:bodyPr/>
        <a:lstStyle/>
        <a:p>
          <a:endParaRPr lang="en-US"/>
        </a:p>
      </dgm:t>
    </dgm:pt>
    <dgm:pt modelId="{9066C546-397D-C74F-BE59-383847E6F2E5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dirty="0"/>
            <a:t>Major Capitals $112,378</a:t>
          </a:r>
          <a:r>
            <a:rPr lang="en-US" sz="1400" dirty="0">
              <a:solidFill>
                <a:srgbClr val="FF0000"/>
              </a:solidFill>
            </a:rPr>
            <a:t> </a:t>
          </a:r>
          <a:r>
            <a:rPr lang="en-US" sz="1400" baseline="0" dirty="0"/>
            <a:t>below </a:t>
          </a:r>
          <a:r>
            <a:rPr lang="en-US" sz="1400" dirty="0"/>
            <a:t>YTD budget</a:t>
          </a:r>
        </a:p>
      </dgm:t>
    </dgm:pt>
    <dgm:pt modelId="{2B6692A4-48E9-804F-B751-42A6DF909B6E}" type="parTrans" cxnId="{BD0CEB4F-E0EE-5A46-9F58-C131E15D96BF}">
      <dgm:prSet/>
      <dgm:spPr/>
      <dgm:t>
        <a:bodyPr/>
        <a:lstStyle/>
        <a:p>
          <a:endParaRPr lang="en-US"/>
        </a:p>
      </dgm:t>
    </dgm:pt>
    <dgm:pt modelId="{76ED181E-0414-034B-8D2C-301E51CDD507}" type="sibTrans" cxnId="{BD0CEB4F-E0EE-5A46-9F58-C131E15D96BF}">
      <dgm:prSet/>
      <dgm:spPr/>
      <dgm:t>
        <a:bodyPr/>
        <a:lstStyle/>
        <a:p>
          <a:endParaRPr lang="en-US"/>
        </a:p>
      </dgm:t>
    </dgm:pt>
    <dgm:pt modelId="{AC675E14-9039-4F06-BC2F-09F17AF1C3A3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baseline="0" dirty="0"/>
            <a:t>Donations are $476,238 above YTD budget</a:t>
          </a:r>
        </a:p>
      </dgm:t>
    </dgm:pt>
    <dgm:pt modelId="{C5D799A1-A01E-4F12-9930-2E997346893B}" type="parTrans" cxnId="{88E336CE-CBA3-4136-B680-4290E1C0CC11}">
      <dgm:prSet/>
      <dgm:spPr/>
      <dgm:t>
        <a:bodyPr/>
        <a:lstStyle/>
        <a:p>
          <a:endParaRPr lang="en-US"/>
        </a:p>
      </dgm:t>
    </dgm:pt>
    <dgm:pt modelId="{7C98BED4-3F93-4B9C-B2F6-9AEA1CE36395}" type="sibTrans" cxnId="{88E336CE-CBA3-4136-B680-4290E1C0CC11}">
      <dgm:prSet/>
      <dgm:spPr/>
      <dgm:t>
        <a:bodyPr/>
        <a:lstStyle/>
        <a:p>
          <a:endParaRPr lang="en-US"/>
        </a:p>
      </dgm:t>
    </dgm:pt>
    <dgm:pt modelId="{6730C9CB-1FFC-48D8-98F0-9AEA753D6466}">
      <dgm:prSet phldrT="[Text]"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400" baseline="0" dirty="0"/>
            <a:t>Utilities are $32,838 above YTD budget</a:t>
          </a:r>
        </a:p>
      </dgm:t>
    </dgm:pt>
    <dgm:pt modelId="{90E49681-1BE4-49A0-913D-FD9F6EC86E23}" type="parTrans" cxnId="{8BC5D397-B982-4A41-A2A6-18BA9650CBD9}">
      <dgm:prSet/>
      <dgm:spPr/>
    </dgm:pt>
    <dgm:pt modelId="{634711C4-9BA9-477A-BA5D-CD9E2AE9CBAD}" type="sibTrans" cxnId="{8BC5D397-B982-4A41-A2A6-18BA9650CBD9}">
      <dgm:prSet/>
      <dgm:spPr/>
    </dgm:pt>
    <dgm:pt modelId="{3886FF40-2420-3946-9CBC-95066E08793D}" type="pres">
      <dgm:prSet presAssocID="{CCB086CE-A9A2-B44E-ADE0-8BCD8B536D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0937FC-E9E2-5547-8150-B267756BAC10}" type="pres">
      <dgm:prSet presAssocID="{36A651F4-4D60-3E43-BD22-EBB3CF43DE1D}" presName="linNode" presStyleCnt="0"/>
      <dgm:spPr/>
    </dgm:pt>
    <dgm:pt modelId="{69581599-E256-D246-BB69-B0A6C000F95F}" type="pres">
      <dgm:prSet presAssocID="{36A651F4-4D60-3E43-BD22-EBB3CF43DE1D}" presName="parentText" presStyleLbl="node1" presStyleIdx="0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AA5C3E0-CCF2-4A47-A149-1BE329D96CF0}" type="pres">
      <dgm:prSet presAssocID="{36A651F4-4D60-3E43-BD22-EBB3CF43DE1D}" presName="descendantText" presStyleLbl="alignAccFollowNode1" presStyleIdx="0" presStyleCnt="3" custScaleY="10814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E39EAD5-30E8-174E-9550-5AB49FCA2178}" type="pres">
      <dgm:prSet presAssocID="{83616AFD-CD6B-7240-95FC-3C290144CA6D}" presName="sp" presStyleCnt="0"/>
      <dgm:spPr/>
    </dgm:pt>
    <dgm:pt modelId="{CE4AA202-A3F3-5C44-A178-8947084C2060}" type="pres">
      <dgm:prSet presAssocID="{32D929C6-11FD-2941-99D5-C4008271A933}" presName="linNode" presStyleCnt="0"/>
      <dgm:spPr/>
    </dgm:pt>
    <dgm:pt modelId="{87EA1440-81B5-4C4A-B97C-25C739A52E29}" type="pres">
      <dgm:prSet presAssocID="{32D929C6-11FD-2941-99D5-C4008271A933}" presName="parentText" presStyleLbl="node1" presStyleIdx="1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0C4F3CB-62B0-C048-B85E-EDD5CB16BE4F}" type="pres">
      <dgm:prSet presAssocID="{32D929C6-11FD-2941-99D5-C4008271A933}" presName="descendantText" presStyleLbl="alignAccFollowNode1" presStyleIdx="1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D88B0F3-1C4C-6544-BF61-0B1B0691669D}" type="pres">
      <dgm:prSet presAssocID="{35786B42-6419-7645-8303-20F945BA1224}" presName="sp" presStyleCnt="0"/>
      <dgm:spPr/>
    </dgm:pt>
    <dgm:pt modelId="{C38405D2-6934-EE42-801C-E5962A4C227D}" type="pres">
      <dgm:prSet presAssocID="{D369D29C-61B1-744D-8842-B998B28B4697}" presName="linNode" presStyleCnt="0"/>
      <dgm:spPr/>
    </dgm:pt>
    <dgm:pt modelId="{08412D0E-E43E-6F4D-852F-246ECB018B4A}" type="pres">
      <dgm:prSet presAssocID="{D369D29C-61B1-744D-8842-B998B28B4697}" presName="parentText" presStyleLbl="node1" presStyleIdx="2" presStyleCnt="3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4925A21-9A31-3240-BACA-276C713D8427}" type="pres">
      <dgm:prSet presAssocID="{D369D29C-61B1-744D-8842-B998B28B4697}" presName="descendantText" presStyleLbl="alignAccFollowNode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B804E34B-0B6A-5445-BE0C-7E3F1FEDA060}" type="presOf" srcId="{D369D29C-61B1-744D-8842-B998B28B4697}" destId="{08412D0E-E43E-6F4D-852F-246ECB018B4A}" srcOrd="0" destOrd="0" presId="urn:microsoft.com/office/officeart/2005/8/layout/vList5"/>
    <dgm:cxn modelId="{4388E920-1B25-A549-9255-8C63D35687D0}" type="presOf" srcId="{04DF2197-57A0-3C4C-8684-8810907342D7}" destId="{10C4F3CB-62B0-C048-B85E-EDD5CB16BE4F}" srcOrd="0" destOrd="0" presId="urn:microsoft.com/office/officeart/2005/8/layout/vList5"/>
    <dgm:cxn modelId="{2C9D636C-FE90-8C4C-BDC6-ABA8FBA6FDBF}" type="presOf" srcId="{03A9C751-419D-7C4C-B089-84C6187ABC0C}" destId="{B4925A21-9A31-3240-BACA-276C713D8427}" srcOrd="0" destOrd="1" presId="urn:microsoft.com/office/officeart/2005/8/layout/vList5"/>
    <dgm:cxn modelId="{1F815041-472A-6F4C-9BC4-C13A27B1BF3A}" type="presOf" srcId="{CDB86FBE-C212-314D-B5A7-D092C808331E}" destId="{B4925A21-9A31-3240-BACA-276C713D8427}" srcOrd="0" destOrd="4" presId="urn:microsoft.com/office/officeart/2005/8/layout/vList5"/>
    <dgm:cxn modelId="{851F1ED6-0918-1A40-83A1-C386E60D0F35}" srcId="{30D99905-8ED9-EB4E-BEC7-4A314ED946C4}" destId="{29FC9951-0F6E-E244-ADE7-1B7594DDE468}" srcOrd="1" destOrd="0" parTransId="{A337C2FB-49AE-3742-8C12-316BA35F62A9}" sibTransId="{F8908B49-9773-4D46-BA4D-CAC6A5992CC5}"/>
    <dgm:cxn modelId="{E6B0A541-A4ED-694D-9BC1-CF1772C2F4E9}" type="presOf" srcId="{3CAEB896-AC1E-FD4D-A19B-77EB608271B1}" destId="{10C4F3CB-62B0-C048-B85E-EDD5CB16BE4F}" srcOrd="0" destOrd="3" presId="urn:microsoft.com/office/officeart/2005/8/layout/vList5"/>
    <dgm:cxn modelId="{C215AC2D-999E-AE43-8FF6-C194B7F52FE9}" srcId="{04DF2197-57A0-3C4C-8684-8810907342D7}" destId="{C796E61A-247C-6A46-A728-AB8DCB01DAC2}" srcOrd="1" destOrd="0" parTransId="{86EBC1E7-86B5-F249-9B27-7C049329F34F}" sibTransId="{8154608B-DF14-A548-A32E-61F43571567D}"/>
    <dgm:cxn modelId="{779835F5-0965-A248-821D-B52B9B1D9346}" srcId="{32D929C6-11FD-2941-99D5-C4008271A933}" destId="{04DF2197-57A0-3C4C-8684-8810907342D7}" srcOrd="0" destOrd="0" parTransId="{1F5FFF77-8A72-6B43-BE39-2DFBF597A12E}" sibTransId="{56CAE48D-AA64-D740-A125-3ED72237ACD3}"/>
    <dgm:cxn modelId="{8AEAA7AC-C0E4-6E45-BF4A-AA60101FC0FA}" type="presOf" srcId="{C796E61A-247C-6A46-A728-AB8DCB01DAC2}" destId="{10C4F3CB-62B0-C048-B85E-EDD5CB16BE4F}" srcOrd="0" destOrd="2" presId="urn:microsoft.com/office/officeart/2005/8/layout/vList5"/>
    <dgm:cxn modelId="{1498D5F7-AAAF-4A42-895E-CFEF80DD18F1}" type="presOf" srcId="{44AD7CC5-319F-414B-B209-990EB78A2EDD}" destId="{B4925A21-9A31-3240-BACA-276C713D8427}" srcOrd="0" destOrd="2" presId="urn:microsoft.com/office/officeart/2005/8/layout/vList5"/>
    <dgm:cxn modelId="{44107436-48D0-CF47-A7B9-70AB0E1883FE}" type="presOf" srcId="{C227A194-EB59-9749-B240-64B3DDE2498C}" destId="{DAA5C3E0-CCF2-4A47-A149-1BE329D96CF0}" srcOrd="0" destOrd="1" presId="urn:microsoft.com/office/officeart/2005/8/layout/vList5"/>
    <dgm:cxn modelId="{914C4301-42ED-2647-934A-A82DF0A611DA}" srcId="{CCB086CE-A9A2-B44E-ADE0-8BCD8B536D43}" destId="{32D929C6-11FD-2941-99D5-C4008271A933}" srcOrd="1" destOrd="0" parTransId="{C4E669DA-0677-E24F-A54C-F6911812E1E0}" sibTransId="{35786B42-6419-7645-8303-20F945BA1224}"/>
    <dgm:cxn modelId="{88E336CE-CBA3-4136-B680-4290E1C0CC11}" srcId="{30D99905-8ED9-EB4E-BEC7-4A314ED946C4}" destId="{AC675E14-9039-4F06-BC2F-09F17AF1C3A3}" srcOrd="3" destOrd="0" parTransId="{C5D799A1-A01E-4F12-9930-2E997346893B}" sibTransId="{7C98BED4-3F93-4B9C-B2F6-9AEA1CE36395}"/>
    <dgm:cxn modelId="{7B58C961-1813-7C4F-97C6-175FC1A7B832}" srcId="{D369D29C-61B1-744D-8842-B998B28B4697}" destId="{CDB86FBE-C212-314D-B5A7-D092C808331E}" srcOrd="2" destOrd="0" parTransId="{2DE0C57F-EA13-E945-BB37-3A921EA002C7}" sibTransId="{A4AB4621-378B-D94A-84F8-F5A92DDB93B1}"/>
    <dgm:cxn modelId="{D2980C4D-AC37-2341-8D23-993E35B5E036}" srcId="{D369D29C-61B1-744D-8842-B998B28B4697}" destId="{2C962DA6-5379-104F-87CB-661AE660D45C}" srcOrd="0" destOrd="0" parTransId="{2FA614E9-AFDF-4844-81CF-94C433D267DB}" sibTransId="{74C66324-7A23-1849-9A49-1480F19D29B1}"/>
    <dgm:cxn modelId="{BD0CEB4F-E0EE-5A46-9F58-C131E15D96BF}" srcId="{03A9C751-419D-7C4C-B089-84C6187ABC0C}" destId="{9066C546-397D-C74F-BE59-383847E6F2E5}" srcOrd="1" destOrd="0" parTransId="{2B6692A4-48E9-804F-B751-42A6DF909B6E}" sibTransId="{76ED181E-0414-034B-8D2C-301E51CDD507}"/>
    <dgm:cxn modelId="{8C4C383E-7085-624F-9FA0-E57F6CD0CF79}" srcId="{03A9C751-419D-7C4C-B089-84C6187ABC0C}" destId="{44AD7CC5-319F-414B-B209-990EB78A2EDD}" srcOrd="0" destOrd="0" parTransId="{D085956E-8BE8-B64E-A799-E67D40561687}" sibTransId="{5014830B-F6D9-4D48-9797-6929AD2147D0}"/>
    <dgm:cxn modelId="{37C948A7-075E-FE41-83AB-7E798BB75695}" srcId="{36A651F4-4D60-3E43-BD22-EBB3CF43DE1D}" destId="{30D99905-8ED9-EB4E-BEC7-4A314ED946C4}" srcOrd="0" destOrd="0" parTransId="{5953679D-4FC5-9A4C-A418-4463669697F3}" sibTransId="{C6EEBF63-0FA1-AA4B-9BA4-791418D7EF9B}"/>
    <dgm:cxn modelId="{96F79011-1F6B-984A-A7F7-89AA5776BACF}" srcId="{30D99905-8ED9-EB4E-BEC7-4A314ED946C4}" destId="{C227A194-EB59-9749-B240-64B3DDE2498C}" srcOrd="0" destOrd="0" parTransId="{A767DC8C-96E8-6C48-BDA8-99A8FCA841D4}" sibTransId="{E275BCE7-1FE2-674A-907C-D63D5B1298C5}"/>
    <dgm:cxn modelId="{51C99CE9-8195-044C-B530-8376CC924863}" type="presOf" srcId="{CCB086CE-A9A2-B44E-ADE0-8BCD8B536D43}" destId="{3886FF40-2420-3946-9CBC-95066E08793D}" srcOrd="0" destOrd="0" presId="urn:microsoft.com/office/officeart/2005/8/layout/vList5"/>
    <dgm:cxn modelId="{73F32F36-DB26-4802-97B5-F3252A75CF16}" type="presOf" srcId="{6730C9CB-1FFC-48D8-98F0-9AEA753D6466}" destId="{10C4F3CB-62B0-C048-B85E-EDD5CB16BE4F}" srcOrd="0" destOrd="4" presId="urn:microsoft.com/office/officeart/2005/8/layout/vList5"/>
    <dgm:cxn modelId="{65AD9ED0-2FBA-B045-A4C4-DCD7152BF634}" type="presOf" srcId="{32D929C6-11FD-2941-99D5-C4008271A933}" destId="{87EA1440-81B5-4C4A-B97C-25C739A52E29}" srcOrd="0" destOrd="0" presId="urn:microsoft.com/office/officeart/2005/8/layout/vList5"/>
    <dgm:cxn modelId="{AEE4307A-C2F5-664A-B0FE-E49C88A40EAF}" srcId="{CCB086CE-A9A2-B44E-ADE0-8BCD8B536D43}" destId="{D369D29C-61B1-744D-8842-B998B28B4697}" srcOrd="2" destOrd="0" parTransId="{FCF9AADE-E654-194A-A131-63DEC16360B6}" sibTransId="{1558AC02-0372-0742-97CC-E7E3B57C61AA}"/>
    <dgm:cxn modelId="{A108EBF4-8492-4CFC-9EE6-988CC991A326}" type="presOf" srcId="{AC675E14-9039-4F06-BC2F-09F17AF1C3A3}" destId="{DAA5C3E0-CCF2-4A47-A149-1BE329D96CF0}" srcOrd="0" destOrd="4" presId="urn:microsoft.com/office/officeart/2005/8/layout/vList5"/>
    <dgm:cxn modelId="{9B2FC95C-CCD8-6B4D-804A-C8D5A2DBD37A}" type="presOf" srcId="{30D99905-8ED9-EB4E-BEC7-4A314ED946C4}" destId="{DAA5C3E0-CCF2-4A47-A149-1BE329D96CF0}" srcOrd="0" destOrd="0" presId="urn:microsoft.com/office/officeart/2005/8/layout/vList5"/>
    <dgm:cxn modelId="{B3699CB1-9840-6D43-B9C3-87AE174EC523}" srcId="{CCB086CE-A9A2-B44E-ADE0-8BCD8B536D43}" destId="{36A651F4-4D60-3E43-BD22-EBB3CF43DE1D}" srcOrd="0" destOrd="0" parTransId="{89222A12-B367-F34D-B190-2F4E241D242A}" sibTransId="{83616AFD-CD6B-7240-95FC-3C290144CA6D}"/>
    <dgm:cxn modelId="{C309A434-4ADE-A34F-A4BD-D8A1E32DED6C}" type="presOf" srcId="{93A38432-E54E-A647-9254-5F79BD31C0BB}" destId="{10C4F3CB-62B0-C048-B85E-EDD5CB16BE4F}" srcOrd="0" destOrd="1" presId="urn:microsoft.com/office/officeart/2005/8/layout/vList5"/>
    <dgm:cxn modelId="{6906C7E3-654C-6342-B89F-DB849C9E75E5}" srcId="{D369D29C-61B1-744D-8842-B998B28B4697}" destId="{03A9C751-419D-7C4C-B089-84C6187ABC0C}" srcOrd="1" destOrd="0" parTransId="{117E4DE8-5138-B24F-8EBB-71F673130F87}" sibTransId="{DCE8A56E-ACDF-3A41-8DF8-D2DFB5D5D29D}"/>
    <dgm:cxn modelId="{558F3437-846E-564D-9950-DF064F4E8A09}" type="presOf" srcId="{9066C546-397D-C74F-BE59-383847E6F2E5}" destId="{B4925A21-9A31-3240-BACA-276C713D8427}" srcOrd="0" destOrd="3" presId="urn:microsoft.com/office/officeart/2005/8/layout/vList5"/>
    <dgm:cxn modelId="{6C9BBDFA-58EB-6F45-B2EE-8BCA225D6436}" srcId="{04DF2197-57A0-3C4C-8684-8810907342D7}" destId="{93A38432-E54E-A647-9254-5F79BD31C0BB}" srcOrd="0" destOrd="0" parTransId="{579B47E5-9D95-CD41-9F8C-63D7A6B16576}" sibTransId="{F793E328-7EC3-0647-8347-0BC8E3C1E66B}"/>
    <dgm:cxn modelId="{F8BDF88E-6EC6-0E44-8D31-6FAB2EEA0427}" srcId="{04DF2197-57A0-3C4C-8684-8810907342D7}" destId="{3CAEB896-AC1E-FD4D-A19B-77EB608271B1}" srcOrd="2" destOrd="0" parTransId="{A088CA0B-B108-534A-B348-D2C28A10AB12}" sibTransId="{B63F17B9-A62E-5E4A-B9AE-5285ED8F7BD3}"/>
    <dgm:cxn modelId="{8BC5D397-B982-4A41-A2A6-18BA9650CBD9}" srcId="{04DF2197-57A0-3C4C-8684-8810907342D7}" destId="{6730C9CB-1FFC-48D8-98F0-9AEA753D6466}" srcOrd="3" destOrd="0" parTransId="{90E49681-1BE4-49A0-913D-FD9F6EC86E23}" sibTransId="{634711C4-9BA9-477A-BA5D-CD9E2AE9CBAD}"/>
    <dgm:cxn modelId="{CE51DDA0-97DB-6946-B160-292EE1292B36}" type="presOf" srcId="{36A651F4-4D60-3E43-BD22-EBB3CF43DE1D}" destId="{69581599-E256-D246-BB69-B0A6C000F95F}" srcOrd="0" destOrd="0" presId="urn:microsoft.com/office/officeart/2005/8/layout/vList5"/>
    <dgm:cxn modelId="{8D4CE76D-007E-3049-B409-7569FA2A64D5}" type="presOf" srcId="{350CA959-F9F6-F341-8900-A8DE6EE68287}" destId="{DAA5C3E0-CCF2-4A47-A149-1BE329D96CF0}" srcOrd="0" destOrd="3" presId="urn:microsoft.com/office/officeart/2005/8/layout/vList5"/>
    <dgm:cxn modelId="{CEDF5269-21EA-FB41-AB14-5F7C37B358FD}" type="presOf" srcId="{29FC9951-0F6E-E244-ADE7-1B7594DDE468}" destId="{DAA5C3E0-CCF2-4A47-A149-1BE329D96CF0}" srcOrd="0" destOrd="2" presId="urn:microsoft.com/office/officeart/2005/8/layout/vList5"/>
    <dgm:cxn modelId="{7CD0C0F7-0939-AB43-ABF1-943FE17848F9}" type="presOf" srcId="{2C962DA6-5379-104F-87CB-661AE660D45C}" destId="{B4925A21-9A31-3240-BACA-276C713D8427}" srcOrd="0" destOrd="0" presId="urn:microsoft.com/office/officeart/2005/8/layout/vList5"/>
    <dgm:cxn modelId="{7F099FFC-2266-F347-8F3E-A2C44E93962A}" srcId="{30D99905-8ED9-EB4E-BEC7-4A314ED946C4}" destId="{350CA959-F9F6-F341-8900-A8DE6EE68287}" srcOrd="2" destOrd="0" parTransId="{26F4ECE3-9629-9340-BFBA-8FDEE6AF042C}" sibTransId="{59D5D497-778D-FE46-9AD6-73B202389E7A}"/>
    <dgm:cxn modelId="{E1E88AD2-E5AB-324B-8490-D04E42C70E3B}" type="presParOf" srcId="{3886FF40-2420-3946-9CBC-95066E08793D}" destId="{530937FC-E9E2-5547-8150-B267756BAC10}" srcOrd="0" destOrd="0" presId="urn:microsoft.com/office/officeart/2005/8/layout/vList5"/>
    <dgm:cxn modelId="{D6F5BCB4-5DEA-7F42-9CAD-EAD290552C55}" type="presParOf" srcId="{530937FC-E9E2-5547-8150-B267756BAC10}" destId="{69581599-E256-D246-BB69-B0A6C000F95F}" srcOrd="0" destOrd="0" presId="urn:microsoft.com/office/officeart/2005/8/layout/vList5"/>
    <dgm:cxn modelId="{6CA28120-A173-E947-AD10-70FDE40F9063}" type="presParOf" srcId="{530937FC-E9E2-5547-8150-B267756BAC10}" destId="{DAA5C3E0-CCF2-4A47-A149-1BE329D96CF0}" srcOrd="1" destOrd="0" presId="urn:microsoft.com/office/officeart/2005/8/layout/vList5"/>
    <dgm:cxn modelId="{95199E42-3FCF-6949-8612-F234FAD2F904}" type="presParOf" srcId="{3886FF40-2420-3946-9CBC-95066E08793D}" destId="{7E39EAD5-30E8-174E-9550-5AB49FCA2178}" srcOrd="1" destOrd="0" presId="urn:microsoft.com/office/officeart/2005/8/layout/vList5"/>
    <dgm:cxn modelId="{9A396705-2BD5-694F-B826-9DB7C1AE4EC0}" type="presParOf" srcId="{3886FF40-2420-3946-9CBC-95066E08793D}" destId="{CE4AA202-A3F3-5C44-A178-8947084C2060}" srcOrd="2" destOrd="0" presId="urn:microsoft.com/office/officeart/2005/8/layout/vList5"/>
    <dgm:cxn modelId="{0E107524-6B5A-634F-BDE2-AA6A65E46B20}" type="presParOf" srcId="{CE4AA202-A3F3-5C44-A178-8947084C2060}" destId="{87EA1440-81B5-4C4A-B97C-25C739A52E29}" srcOrd="0" destOrd="0" presId="urn:microsoft.com/office/officeart/2005/8/layout/vList5"/>
    <dgm:cxn modelId="{6842D553-827F-264B-B887-D73FEF4C572D}" type="presParOf" srcId="{CE4AA202-A3F3-5C44-A178-8947084C2060}" destId="{10C4F3CB-62B0-C048-B85E-EDD5CB16BE4F}" srcOrd="1" destOrd="0" presId="urn:microsoft.com/office/officeart/2005/8/layout/vList5"/>
    <dgm:cxn modelId="{727241BE-1FF7-014A-B9A5-496672306A36}" type="presParOf" srcId="{3886FF40-2420-3946-9CBC-95066E08793D}" destId="{BD88B0F3-1C4C-6544-BF61-0B1B0691669D}" srcOrd="3" destOrd="0" presId="urn:microsoft.com/office/officeart/2005/8/layout/vList5"/>
    <dgm:cxn modelId="{2A23E9AA-BD3D-644D-9FC3-83BF77B246B8}" type="presParOf" srcId="{3886FF40-2420-3946-9CBC-95066E08793D}" destId="{C38405D2-6934-EE42-801C-E5962A4C227D}" srcOrd="4" destOrd="0" presId="urn:microsoft.com/office/officeart/2005/8/layout/vList5"/>
    <dgm:cxn modelId="{9053509C-A108-9146-B949-0EC8D52AE232}" type="presParOf" srcId="{C38405D2-6934-EE42-801C-E5962A4C227D}" destId="{08412D0E-E43E-6F4D-852F-246ECB018B4A}" srcOrd="0" destOrd="0" presId="urn:microsoft.com/office/officeart/2005/8/layout/vList5"/>
    <dgm:cxn modelId="{EF5E4D64-B2DF-5E42-9A7B-3017D29067E5}" type="presParOf" srcId="{C38405D2-6934-EE42-801C-E5962A4C227D}" destId="{B4925A21-9A31-3240-BACA-276C713D84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B086CE-A9A2-B44E-ADE0-8BCD8B536D43}" type="doc">
      <dgm:prSet loTypeId="urn:microsoft.com/office/officeart/2005/8/layout/vList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2D929C6-11FD-2941-99D5-C4008271A933}">
      <dgm:prSet phldrT="[Text]" custT="1"/>
      <dgm:spPr/>
      <dgm:t>
        <a:bodyPr/>
        <a:lstStyle/>
        <a:p>
          <a:r>
            <a:rPr lang="en-US" sz="2500" baseline="0" dirty="0"/>
            <a:t>Athletic Fields</a:t>
          </a:r>
        </a:p>
      </dgm:t>
    </dgm:pt>
    <dgm:pt modelId="{C4E669DA-0677-E24F-A54C-F6911812E1E0}" type="parTrans" cxnId="{914C4301-42ED-2647-934A-A82DF0A611DA}">
      <dgm:prSet/>
      <dgm:spPr/>
      <dgm:t>
        <a:bodyPr/>
        <a:lstStyle/>
        <a:p>
          <a:endParaRPr lang="en-US"/>
        </a:p>
      </dgm:t>
    </dgm:pt>
    <dgm:pt modelId="{35786B42-6419-7645-8303-20F945BA1224}" type="sibTrans" cxnId="{914C4301-42ED-2647-934A-A82DF0A611DA}">
      <dgm:prSet/>
      <dgm:spPr/>
      <dgm:t>
        <a:bodyPr/>
        <a:lstStyle/>
        <a:p>
          <a:endParaRPr lang="en-US"/>
        </a:p>
      </dgm:t>
    </dgm:pt>
    <dgm:pt modelId="{04DF2197-57A0-3C4C-8684-8810907342D7}">
      <dgm:prSet phldrT="[Text]" custT="1"/>
      <dgm:spPr/>
      <dgm:t>
        <a:bodyPr/>
        <a:lstStyle/>
        <a:p>
          <a:r>
            <a:rPr lang="en-US" sz="2000" baseline="0" dirty="0"/>
            <a:t>$43,568 above YTD budget</a:t>
          </a:r>
        </a:p>
      </dgm:t>
    </dgm:pt>
    <dgm:pt modelId="{1F5FFF77-8A72-6B43-BE39-2DFBF597A12E}" type="parTrans" cxnId="{779835F5-0965-A248-821D-B52B9B1D9346}">
      <dgm:prSet/>
      <dgm:spPr/>
      <dgm:t>
        <a:bodyPr/>
        <a:lstStyle/>
        <a:p>
          <a:endParaRPr lang="en-US"/>
        </a:p>
      </dgm:t>
    </dgm:pt>
    <dgm:pt modelId="{56CAE48D-AA64-D740-A125-3ED72237ACD3}" type="sibTrans" cxnId="{779835F5-0965-A248-821D-B52B9B1D9346}">
      <dgm:prSet/>
      <dgm:spPr/>
      <dgm:t>
        <a:bodyPr/>
        <a:lstStyle/>
        <a:p>
          <a:endParaRPr lang="en-US"/>
        </a:p>
      </dgm:t>
    </dgm:pt>
    <dgm:pt modelId="{36A651F4-4D60-3E43-BD22-EBB3CF43DE1D}">
      <dgm:prSet phldrT="[Text]" custT="1"/>
      <dgm:spPr>
        <a:solidFill>
          <a:srgbClr val="00B050"/>
        </a:solidFill>
      </dgm:spPr>
      <dgm:t>
        <a:bodyPr/>
        <a:lstStyle/>
        <a:p>
          <a:endParaRPr lang="en-US" sz="2500" baseline="0" dirty="0"/>
        </a:p>
        <a:p>
          <a:r>
            <a:rPr lang="en-US" sz="2500" baseline="0" dirty="0"/>
            <a:t>Overall User Fees</a:t>
          </a:r>
        </a:p>
        <a:p>
          <a:endParaRPr lang="en-US" sz="2500" baseline="0" dirty="0"/>
        </a:p>
      </dgm:t>
    </dgm:pt>
    <dgm:pt modelId="{89222A12-B367-F34D-B190-2F4E241D242A}" type="parTrans" cxnId="{B3699CB1-9840-6D43-B9C3-87AE174EC523}">
      <dgm:prSet/>
      <dgm:spPr/>
      <dgm:t>
        <a:bodyPr/>
        <a:lstStyle/>
        <a:p>
          <a:endParaRPr lang="en-US"/>
        </a:p>
      </dgm:t>
    </dgm:pt>
    <dgm:pt modelId="{83616AFD-CD6B-7240-95FC-3C290144CA6D}" type="sibTrans" cxnId="{B3699CB1-9840-6D43-B9C3-87AE174EC523}">
      <dgm:prSet/>
      <dgm:spPr/>
      <dgm:t>
        <a:bodyPr/>
        <a:lstStyle/>
        <a:p>
          <a:endParaRPr lang="en-US"/>
        </a:p>
      </dgm:t>
    </dgm:pt>
    <dgm:pt modelId="{30D99905-8ED9-EB4E-BEC7-4A314ED946C4}">
      <dgm:prSet phldrT="[Text]" custT="1"/>
      <dgm:spPr>
        <a:solidFill>
          <a:srgbClr val="DAE9CF">
            <a:alpha val="89804"/>
          </a:srgbClr>
        </a:solidFill>
      </dgm:spPr>
      <dgm:t>
        <a:bodyPr/>
        <a:lstStyle/>
        <a:p>
          <a:r>
            <a:rPr lang="en-US" sz="2000" baseline="0" dirty="0"/>
            <a:t>$419,401 above YTD budget</a:t>
          </a:r>
        </a:p>
      </dgm:t>
    </dgm:pt>
    <dgm:pt modelId="{5953679D-4FC5-9A4C-A418-4463669697F3}" type="parTrans" cxnId="{37C948A7-075E-FE41-83AB-7E798BB75695}">
      <dgm:prSet/>
      <dgm:spPr/>
      <dgm:t>
        <a:bodyPr/>
        <a:lstStyle/>
        <a:p>
          <a:endParaRPr lang="en-US"/>
        </a:p>
      </dgm:t>
    </dgm:pt>
    <dgm:pt modelId="{C6EEBF63-0FA1-AA4B-9BA4-791418D7EF9B}" type="sibTrans" cxnId="{37C948A7-075E-FE41-83AB-7E798BB75695}">
      <dgm:prSet/>
      <dgm:spPr/>
      <dgm:t>
        <a:bodyPr/>
        <a:lstStyle/>
        <a:p>
          <a:endParaRPr lang="en-US"/>
        </a:p>
      </dgm:t>
    </dgm:pt>
    <dgm:pt modelId="{D369D29C-61B1-744D-8842-B998B28B4697}">
      <dgm:prSet custT="1"/>
      <dgm:spPr/>
      <dgm:t>
        <a:bodyPr/>
        <a:lstStyle/>
        <a:p>
          <a:r>
            <a:rPr lang="en-US" sz="2500" dirty="0"/>
            <a:t>Sailing</a:t>
          </a:r>
        </a:p>
      </dgm:t>
    </dgm:pt>
    <dgm:pt modelId="{FCF9AADE-E654-194A-A131-63DEC16360B6}" type="parTrans" cxnId="{AEE4307A-C2F5-664A-B0FE-E49C88A40EAF}">
      <dgm:prSet/>
      <dgm:spPr/>
      <dgm:t>
        <a:bodyPr/>
        <a:lstStyle/>
        <a:p>
          <a:endParaRPr lang="en-US"/>
        </a:p>
      </dgm:t>
    </dgm:pt>
    <dgm:pt modelId="{1558AC02-0372-0742-97CC-E7E3B57C61AA}" type="sibTrans" cxnId="{AEE4307A-C2F5-664A-B0FE-E49C88A40EAF}">
      <dgm:prSet/>
      <dgm:spPr/>
      <dgm:t>
        <a:bodyPr/>
        <a:lstStyle/>
        <a:p>
          <a:endParaRPr lang="en-US"/>
        </a:p>
      </dgm:t>
    </dgm:pt>
    <dgm:pt modelId="{CDB86FBE-C212-314D-B5A7-D092C808331E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2000" dirty="0"/>
            <a:t>$68,678 above YTD budget</a:t>
          </a:r>
        </a:p>
      </dgm:t>
    </dgm:pt>
    <dgm:pt modelId="{2DE0C57F-EA13-E945-BB37-3A921EA002C7}" type="parTrans" cxnId="{7B58C961-1813-7C4F-97C6-175FC1A7B832}">
      <dgm:prSet/>
      <dgm:spPr/>
      <dgm:t>
        <a:bodyPr/>
        <a:lstStyle/>
        <a:p>
          <a:endParaRPr lang="en-US"/>
        </a:p>
      </dgm:t>
    </dgm:pt>
    <dgm:pt modelId="{A4AB4621-378B-D94A-84F8-F5A92DDB93B1}" type="sibTrans" cxnId="{7B58C961-1813-7C4F-97C6-175FC1A7B832}">
      <dgm:prSet/>
      <dgm:spPr/>
      <dgm:t>
        <a:bodyPr/>
        <a:lstStyle/>
        <a:p>
          <a:endParaRPr lang="en-US"/>
        </a:p>
      </dgm:t>
    </dgm:pt>
    <dgm:pt modelId="{9A7C846B-B274-A440-BA35-2484DD598988}">
      <dgm:prSet custT="1"/>
      <dgm:spPr/>
      <dgm:t>
        <a:bodyPr/>
        <a:lstStyle/>
        <a:p>
          <a:r>
            <a:rPr lang="en-US" sz="2500" dirty="0"/>
            <a:t>Beaches</a:t>
          </a:r>
        </a:p>
      </dgm:t>
    </dgm:pt>
    <dgm:pt modelId="{8273AAE6-E03B-F543-A102-7C239F6BF9A6}" type="parTrans" cxnId="{3639BD77-8F66-994C-8BA5-B1AABABB8E43}">
      <dgm:prSet/>
      <dgm:spPr/>
      <dgm:t>
        <a:bodyPr/>
        <a:lstStyle/>
        <a:p>
          <a:endParaRPr lang="en-US"/>
        </a:p>
      </dgm:t>
    </dgm:pt>
    <dgm:pt modelId="{E8B4F440-AC0F-FB49-9BFD-81425E97B77F}" type="sibTrans" cxnId="{3639BD77-8F66-994C-8BA5-B1AABABB8E43}">
      <dgm:prSet/>
      <dgm:spPr/>
      <dgm:t>
        <a:bodyPr/>
        <a:lstStyle/>
        <a:p>
          <a:endParaRPr lang="en-US"/>
        </a:p>
      </dgm:t>
    </dgm:pt>
    <dgm:pt modelId="{2BEECC18-D236-7843-97BD-6A098931DEB8}">
      <dgm:prSet custT="1"/>
      <dgm:spPr/>
      <dgm:t>
        <a:bodyPr/>
        <a:lstStyle/>
        <a:p>
          <a:r>
            <a:rPr lang="en-US" sz="2500" dirty="0"/>
            <a:t>Boat Launch</a:t>
          </a:r>
        </a:p>
      </dgm:t>
    </dgm:pt>
    <dgm:pt modelId="{D1ACB6D3-C626-9F42-AEF1-87FF82B868ED}" type="parTrans" cxnId="{AA514010-83CF-3D4B-BC72-E5B3612A71CB}">
      <dgm:prSet/>
      <dgm:spPr/>
      <dgm:t>
        <a:bodyPr/>
        <a:lstStyle/>
        <a:p>
          <a:endParaRPr lang="en-US"/>
        </a:p>
      </dgm:t>
    </dgm:pt>
    <dgm:pt modelId="{7A76B84A-4F50-1F44-AF67-8B66CB89725C}" type="sibTrans" cxnId="{AA514010-83CF-3D4B-BC72-E5B3612A71CB}">
      <dgm:prSet/>
      <dgm:spPr/>
      <dgm:t>
        <a:bodyPr/>
        <a:lstStyle/>
        <a:p>
          <a:endParaRPr lang="en-US"/>
        </a:p>
      </dgm:t>
    </dgm:pt>
    <dgm:pt modelId="{4D9DAC50-3BF7-DF42-8C97-2EA80C846930}">
      <dgm:prSet custT="1"/>
      <dgm:spPr>
        <a:solidFill>
          <a:schemeClr val="accent3"/>
        </a:solidFill>
      </dgm:spPr>
      <dgm:t>
        <a:bodyPr/>
        <a:lstStyle/>
        <a:p>
          <a:r>
            <a:rPr lang="en-US" sz="2500" dirty="0"/>
            <a:t>Golf</a:t>
          </a:r>
        </a:p>
      </dgm:t>
    </dgm:pt>
    <dgm:pt modelId="{726DF365-61A6-7945-9F8A-F77FF5C8BDA5}" type="parTrans" cxnId="{E309782D-B299-B04B-BD15-664F09E3C59A}">
      <dgm:prSet/>
      <dgm:spPr/>
      <dgm:t>
        <a:bodyPr/>
        <a:lstStyle/>
        <a:p>
          <a:endParaRPr lang="en-US"/>
        </a:p>
      </dgm:t>
    </dgm:pt>
    <dgm:pt modelId="{65F44021-2AEA-8548-9321-0231E2B8D2C4}" type="sibTrans" cxnId="{E309782D-B299-B04B-BD15-664F09E3C59A}">
      <dgm:prSet/>
      <dgm:spPr/>
      <dgm:t>
        <a:bodyPr/>
        <a:lstStyle/>
        <a:p>
          <a:endParaRPr lang="en-US"/>
        </a:p>
      </dgm:t>
    </dgm:pt>
    <dgm:pt modelId="{9B66BBFF-2430-B94E-A989-EF8EE168D567}">
      <dgm:prSet custT="1"/>
      <dgm:spPr/>
      <dgm:t>
        <a:bodyPr/>
        <a:lstStyle/>
        <a:p>
          <a:r>
            <a:rPr lang="en-US" sz="2500" dirty="0"/>
            <a:t>Tennis</a:t>
          </a:r>
        </a:p>
      </dgm:t>
    </dgm:pt>
    <dgm:pt modelId="{796A2656-3429-2A4A-AF73-BD182C88F45C}" type="parTrans" cxnId="{0AD40695-6E8A-164E-A130-896AA93C82E1}">
      <dgm:prSet/>
      <dgm:spPr/>
      <dgm:t>
        <a:bodyPr/>
        <a:lstStyle/>
        <a:p>
          <a:endParaRPr lang="en-US"/>
        </a:p>
      </dgm:t>
    </dgm:pt>
    <dgm:pt modelId="{D871EE5A-7A34-E545-B716-384D3A8BCEFD}" type="sibTrans" cxnId="{0AD40695-6E8A-164E-A130-896AA93C82E1}">
      <dgm:prSet/>
      <dgm:spPr/>
      <dgm:t>
        <a:bodyPr/>
        <a:lstStyle/>
        <a:p>
          <a:endParaRPr lang="en-US"/>
        </a:p>
      </dgm:t>
    </dgm:pt>
    <dgm:pt modelId="{5C5C6866-1281-6745-BE8C-1A0BD8AB72C0}">
      <dgm:prSet custT="1"/>
      <dgm:spPr/>
      <dgm:t>
        <a:bodyPr/>
        <a:lstStyle/>
        <a:p>
          <a:r>
            <a:rPr lang="en-US" sz="2000" dirty="0"/>
            <a:t>$55</a:t>
          </a:r>
          <a:r>
            <a:rPr lang="en-US" sz="2000" baseline="0" dirty="0"/>
            <a:t>,120 </a:t>
          </a:r>
          <a:r>
            <a:rPr lang="en-US" sz="2000" dirty="0"/>
            <a:t> above YTD budget</a:t>
          </a:r>
        </a:p>
      </dgm:t>
    </dgm:pt>
    <dgm:pt modelId="{3011EC41-5301-5946-9BB0-6A53674BB06C}" type="parTrans" cxnId="{888E3B56-A378-E548-ACBD-79830A309D96}">
      <dgm:prSet/>
      <dgm:spPr/>
      <dgm:t>
        <a:bodyPr/>
        <a:lstStyle/>
        <a:p>
          <a:endParaRPr lang="en-US"/>
        </a:p>
      </dgm:t>
    </dgm:pt>
    <dgm:pt modelId="{AC9FD04F-737C-0E46-AC46-D0336922129D}" type="sibTrans" cxnId="{888E3B56-A378-E548-ACBD-79830A309D96}">
      <dgm:prSet/>
      <dgm:spPr/>
      <dgm:t>
        <a:bodyPr/>
        <a:lstStyle/>
        <a:p>
          <a:endParaRPr lang="en-US"/>
        </a:p>
      </dgm:t>
    </dgm:pt>
    <dgm:pt modelId="{3914CC24-3AAD-1F4F-BC7A-FE798A1B8DC3}">
      <dgm:prSet custT="1"/>
      <dgm:spPr/>
      <dgm:t>
        <a:bodyPr/>
        <a:lstStyle/>
        <a:p>
          <a:r>
            <a:rPr lang="en-US" sz="2000" dirty="0"/>
            <a:t>$18,998 above YTD budget </a:t>
          </a:r>
        </a:p>
      </dgm:t>
    </dgm:pt>
    <dgm:pt modelId="{F1B28824-8035-F449-8E64-A4BA9FE1BE7D}" type="parTrans" cxnId="{6F92CB0F-00A8-B842-963B-817CBC164CE0}">
      <dgm:prSet/>
      <dgm:spPr/>
      <dgm:t>
        <a:bodyPr/>
        <a:lstStyle/>
        <a:p>
          <a:endParaRPr lang="en-US"/>
        </a:p>
      </dgm:t>
    </dgm:pt>
    <dgm:pt modelId="{AD60D243-AF29-2443-BBFC-70A4CC73BECF}" type="sibTrans" cxnId="{6F92CB0F-00A8-B842-963B-817CBC164CE0}">
      <dgm:prSet/>
      <dgm:spPr/>
      <dgm:t>
        <a:bodyPr/>
        <a:lstStyle/>
        <a:p>
          <a:endParaRPr lang="en-US"/>
        </a:p>
      </dgm:t>
    </dgm:pt>
    <dgm:pt modelId="{BAF0994D-F49B-A840-A76A-0054FBA6E775}">
      <dgm:prSet custT="1"/>
      <dgm:spPr/>
      <dgm:t>
        <a:bodyPr/>
        <a:lstStyle/>
        <a:p>
          <a:r>
            <a:rPr lang="en-US" sz="2000" dirty="0"/>
            <a:t>$112,910 above YTD budget</a:t>
          </a:r>
        </a:p>
      </dgm:t>
    </dgm:pt>
    <dgm:pt modelId="{85CC48A3-7ADA-E240-8816-7EE198B3B90A}" type="parTrans" cxnId="{F5BA31D6-98A6-3A44-B7EA-2EE99354FFEB}">
      <dgm:prSet/>
      <dgm:spPr/>
      <dgm:t>
        <a:bodyPr/>
        <a:lstStyle/>
        <a:p>
          <a:endParaRPr lang="en-US"/>
        </a:p>
      </dgm:t>
    </dgm:pt>
    <dgm:pt modelId="{5D1C2135-E8E1-C344-815D-7F44BDA4FC5D}" type="sibTrans" cxnId="{F5BA31D6-98A6-3A44-B7EA-2EE99354FFEB}">
      <dgm:prSet/>
      <dgm:spPr/>
      <dgm:t>
        <a:bodyPr/>
        <a:lstStyle/>
        <a:p>
          <a:endParaRPr lang="en-US"/>
        </a:p>
      </dgm:t>
    </dgm:pt>
    <dgm:pt modelId="{B6CA1E77-DD6B-FB44-A225-F44BAC2030CD}">
      <dgm:prSet custT="1"/>
      <dgm:spPr/>
      <dgm:t>
        <a:bodyPr/>
        <a:lstStyle/>
        <a:p>
          <a:r>
            <a:rPr lang="en-US" sz="2000" dirty="0"/>
            <a:t>$149,702 </a:t>
          </a:r>
          <a:r>
            <a:rPr lang="en-US" sz="2000" dirty="0" smtClean="0"/>
            <a:t>above </a:t>
          </a:r>
          <a:r>
            <a:rPr lang="en-US" sz="2000" dirty="0"/>
            <a:t>YTD budget</a:t>
          </a:r>
        </a:p>
      </dgm:t>
    </dgm:pt>
    <dgm:pt modelId="{7DADE109-99E0-EA49-B5AC-25FA92CF075A}" type="parTrans" cxnId="{F5AF1002-8CF7-944A-ADF8-744D3A1D2775}">
      <dgm:prSet/>
      <dgm:spPr/>
      <dgm:t>
        <a:bodyPr/>
        <a:lstStyle/>
        <a:p>
          <a:endParaRPr lang="en-US"/>
        </a:p>
      </dgm:t>
    </dgm:pt>
    <dgm:pt modelId="{54048D86-040C-A348-B902-DA209A0C82C6}" type="sibTrans" cxnId="{F5AF1002-8CF7-944A-ADF8-744D3A1D2775}">
      <dgm:prSet/>
      <dgm:spPr/>
      <dgm:t>
        <a:bodyPr/>
        <a:lstStyle/>
        <a:p>
          <a:endParaRPr lang="en-US"/>
        </a:p>
      </dgm:t>
    </dgm:pt>
    <dgm:pt modelId="{8AB442AC-1815-2C42-95EA-BE94CA91261E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US" sz="2500" dirty="0"/>
            <a:t>Ice</a:t>
          </a:r>
        </a:p>
      </dgm:t>
    </dgm:pt>
    <dgm:pt modelId="{B3CBD65D-A7CE-934A-BB9A-3D19C2D670E8}" type="parTrans" cxnId="{8EC4DC7F-E44E-D14B-B1A5-FBBCEDBF97B1}">
      <dgm:prSet/>
      <dgm:spPr/>
      <dgm:t>
        <a:bodyPr/>
        <a:lstStyle/>
        <a:p>
          <a:endParaRPr lang="en-US"/>
        </a:p>
      </dgm:t>
    </dgm:pt>
    <dgm:pt modelId="{D4C3B7AE-64A9-3A4B-93A4-463BA325B834}" type="sibTrans" cxnId="{8EC4DC7F-E44E-D14B-B1A5-FBBCEDBF97B1}">
      <dgm:prSet/>
      <dgm:spPr/>
      <dgm:t>
        <a:bodyPr/>
        <a:lstStyle/>
        <a:p>
          <a:endParaRPr lang="en-US"/>
        </a:p>
      </dgm:t>
    </dgm:pt>
    <dgm:pt modelId="{9CC79BF6-7185-47E1-AFE2-47213979E6A2}">
      <dgm:prSet custT="1"/>
      <dgm:spPr>
        <a:solidFill>
          <a:srgbClr val="00B050"/>
        </a:solidFill>
      </dgm:spPr>
      <dgm:t>
        <a:bodyPr/>
        <a:lstStyle/>
        <a:p>
          <a:r>
            <a:rPr lang="en-US" sz="2500" dirty="0"/>
            <a:t>Platform Tennis</a:t>
          </a:r>
        </a:p>
      </dgm:t>
    </dgm:pt>
    <dgm:pt modelId="{7566625A-DAED-4ACE-9211-58519965F4E0}" type="parTrans" cxnId="{F3E37AC7-97F6-4030-AC5B-5920DA62EA36}">
      <dgm:prSet/>
      <dgm:spPr/>
      <dgm:t>
        <a:bodyPr/>
        <a:lstStyle/>
        <a:p>
          <a:endParaRPr lang="en-US"/>
        </a:p>
      </dgm:t>
    </dgm:pt>
    <dgm:pt modelId="{DF7603A4-C748-4E3C-8BFB-278CF889352E}" type="sibTrans" cxnId="{F3E37AC7-97F6-4030-AC5B-5920DA62EA36}">
      <dgm:prSet/>
      <dgm:spPr/>
      <dgm:t>
        <a:bodyPr/>
        <a:lstStyle/>
        <a:p>
          <a:endParaRPr lang="en-US"/>
        </a:p>
      </dgm:t>
    </dgm:pt>
    <dgm:pt modelId="{A00EBA3A-FEB8-4194-8A5A-6D158BB2FE9F}">
      <dgm:prSet custT="1"/>
      <dgm:spPr>
        <a:solidFill>
          <a:srgbClr val="DAE9CF"/>
        </a:solidFill>
      </dgm:spPr>
      <dgm:t>
        <a:bodyPr lIns="246888" tIns="128016" rIns="246888" bIns="128016"/>
        <a:lstStyle/>
        <a:p>
          <a:r>
            <a:rPr lang="en-US" sz="2000" dirty="0"/>
            <a:t> $13,486 above YTD budget</a:t>
          </a:r>
        </a:p>
      </dgm:t>
    </dgm:pt>
    <dgm:pt modelId="{CC32F5C3-E61E-4D4E-8882-5151B80E8760}" type="parTrans" cxnId="{3CB8330E-910C-4386-B124-AFC4BA6CF432}">
      <dgm:prSet/>
      <dgm:spPr/>
      <dgm:t>
        <a:bodyPr/>
        <a:lstStyle/>
        <a:p>
          <a:endParaRPr lang="en-US"/>
        </a:p>
      </dgm:t>
    </dgm:pt>
    <dgm:pt modelId="{01AC3561-DAE5-47C0-932A-2ABBC751A2D2}" type="sibTrans" cxnId="{3CB8330E-910C-4386-B124-AFC4BA6CF432}">
      <dgm:prSet/>
      <dgm:spPr/>
      <dgm:t>
        <a:bodyPr/>
        <a:lstStyle/>
        <a:p>
          <a:endParaRPr lang="en-US"/>
        </a:p>
      </dgm:t>
    </dgm:pt>
    <dgm:pt modelId="{3AE19CC4-D572-7B46-8B2A-6A3265A6BDF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</a:rPr>
            <a:t>$41,652 below YTD budget</a:t>
          </a:r>
        </a:p>
      </dgm:t>
    </dgm:pt>
    <dgm:pt modelId="{EE2FCF06-D82C-8D47-A9DA-06E09B1706B5}" type="sibTrans" cxnId="{1A9F83F4-E699-8746-8193-300789DD5DA3}">
      <dgm:prSet/>
      <dgm:spPr/>
      <dgm:t>
        <a:bodyPr/>
        <a:lstStyle/>
        <a:p>
          <a:endParaRPr lang="en-US"/>
        </a:p>
      </dgm:t>
    </dgm:pt>
    <dgm:pt modelId="{3A640542-C019-D648-8D5B-F9D739145474}" type="parTrans" cxnId="{1A9F83F4-E699-8746-8193-300789DD5DA3}">
      <dgm:prSet/>
      <dgm:spPr/>
      <dgm:t>
        <a:bodyPr/>
        <a:lstStyle/>
        <a:p>
          <a:endParaRPr lang="en-US"/>
        </a:p>
      </dgm:t>
    </dgm:pt>
    <dgm:pt modelId="{3886FF40-2420-3946-9CBC-95066E08793D}" type="pres">
      <dgm:prSet presAssocID="{CCB086CE-A9A2-B44E-ADE0-8BCD8B536D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0937FC-E9E2-5547-8150-B267756BAC10}" type="pres">
      <dgm:prSet presAssocID="{36A651F4-4D60-3E43-BD22-EBB3CF43DE1D}" presName="linNode" presStyleCnt="0"/>
      <dgm:spPr/>
    </dgm:pt>
    <dgm:pt modelId="{69581599-E256-D246-BB69-B0A6C000F95F}" type="pres">
      <dgm:prSet presAssocID="{36A651F4-4D60-3E43-BD22-EBB3CF43DE1D}" presName="parentText" presStyleLbl="node1" presStyleIdx="0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AA5C3E0-CCF2-4A47-A149-1BE329D96CF0}" type="pres">
      <dgm:prSet presAssocID="{36A651F4-4D60-3E43-BD22-EBB3CF43DE1D}" presName="descendantText" presStyleLbl="alignAccFollowNode1" presStyleIdx="0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7E39EAD5-30E8-174E-9550-5AB49FCA2178}" type="pres">
      <dgm:prSet presAssocID="{83616AFD-CD6B-7240-95FC-3C290144CA6D}" presName="sp" presStyleCnt="0"/>
      <dgm:spPr/>
    </dgm:pt>
    <dgm:pt modelId="{CE4AA202-A3F3-5C44-A178-8947084C2060}" type="pres">
      <dgm:prSet presAssocID="{32D929C6-11FD-2941-99D5-C4008271A933}" presName="linNode" presStyleCnt="0"/>
      <dgm:spPr/>
    </dgm:pt>
    <dgm:pt modelId="{87EA1440-81B5-4C4A-B97C-25C739A52E29}" type="pres">
      <dgm:prSet presAssocID="{32D929C6-11FD-2941-99D5-C4008271A933}" presName="parentText" presStyleLbl="node1" presStyleIdx="1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0C4F3CB-62B0-C048-B85E-EDD5CB16BE4F}" type="pres">
      <dgm:prSet presAssocID="{32D929C6-11FD-2941-99D5-C4008271A933}" presName="descendantText" presStyleLbl="alignAccFollowNode1" presStyleIdx="1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D88B0F3-1C4C-6544-BF61-0B1B0691669D}" type="pres">
      <dgm:prSet presAssocID="{35786B42-6419-7645-8303-20F945BA1224}" presName="sp" presStyleCnt="0"/>
      <dgm:spPr/>
    </dgm:pt>
    <dgm:pt modelId="{C38405D2-6934-EE42-801C-E5962A4C227D}" type="pres">
      <dgm:prSet presAssocID="{D369D29C-61B1-744D-8842-B998B28B4697}" presName="linNode" presStyleCnt="0"/>
      <dgm:spPr/>
    </dgm:pt>
    <dgm:pt modelId="{08412D0E-E43E-6F4D-852F-246ECB018B4A}" type="pres">
      <dgm:prSet presAssocID="{D369D29C-61B1-744D-8842-B998B28B4697}" presName="parentText" presStyleLbl="node1" presStyleIdx="2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C28094E6-55E7-E94B-8A28-2AFA8D7A15B6}" type="pres">
      <dgm:prSet presAssocID="{D369D29C-61B1-744D-8842-B998B28B4697}" presName="descendantText" presStyleLbl="alignAccFollowNode1" presStyleIdx="2" presStyleCnt="9" custLinFactNeighborX="24574" custLinFactNeighborY="202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8BEB6CC-DDA2-7442-8FF0-8DEB18872ED3}" type="pres">
      <dgm:prSet presAssocID="{1558AC02-0372-0742-97CC-E7E3B57C61AA}" presName="sp" presStyleCnt="0"/>
      <dgm:spPr/>
    </dgm:pt>
    <dgm:pt modelId="{C91D9D99-781D-6B45-A186-D7DC5D2D9DCB}" type="pres">
      <dgm:prSet presAssocID="{9A7C846B-B274-A440-BA35-2484DD598988}" presName="linNode" presStyleCnt="0"/>
      <dgm:spPr/>
    </dgm:pt>
    <dgm:pt modelId="{48AB26FE-FF63-A543-962E-D7CFEF5AD594}" type="pres">
      <dgm:prSet presAssocID="{9A7C846B-B274-A440-BA35-2484DD598988}" presName="parentText" presStyleLbl="node1" presStyleIdx="3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C93500A-C304-5D45-8F94-B582B73F7E15}" type="pres">
      <dgm:prSet presAssocID="{9A7C846B-B274-A440-BA35-2484DD598988}" presName="descendantText" presStyleLbl="alignAccFollowNode1" presStyleIdx="3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1CB692E-958F-1C45-A581-A28FD0AC3318}" type="pres">
      <dgm:prSet presAssocID="{E8B4F440-AC0F-FB49-9BFD-81425E97B77F}" presName="sp" presStyleCnt="0"/>
      <dgm:spPr/>
    </dgm:pt>
    <dgm:pt modelId="{89667A56-AFE0-334E-9465-3E5BCB95D5E5}" type="pres">
      <dgm:prSet presAssocID="{2BEECC18-D236-7843-97BD-6A098931DEB8}" presName="linNode" presStyleCnt="0"/>
      <dgm:spPr/>
    </dgm:pt>
    <dgm:pt modelId="{F3B596EC-B577-604A-877B-317FBAB7363A}" type="pres">
      <dgm:prSet presAssocID="{2BEECC18-D236-7843-97BD-6A098931DEB8}" presName="parentText" presStyleLbl="node1" presStyleIdx="4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E5F9419-2A0F-3F49-817B-B84A9B77CF42}" type="pres">
      <dgm:prSet presAssocID="{2BEECC18-D236-7843-97BD-6A098931DEB8}" presName="descendantText" presStyleLbl="alignAccFollowNode1" presStyleIdx="4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E149AD7-D072-B641-82C5-40CF031DEFFD}" type="pres">
      <dgm:prSet presAssocID="{7A76B84A-4F50-1F44-AF67-8B66CB89725C}" presName="sp" presStyleCnt="0"/>
      <dgm:spPr/>
    </dgm:pt>
    <dgm:pt modelId="{C93B5BFA-B712-41E1-B4E3-78BC01EF81F4}" type="pres">
      <dgm:prSet presAssocID="{9CC79BF6-7185-47E1-AFE2-47213979E6A2}" presName="linNode" presStyleCnt="0"/>
      <dgm:spPr/>
    </dgm:pt>
    <dgm:pt modelId="{0BCD39FF-426F-47E7-A1A2-E9AB25CB0999}" type="pres">
      <dgm:prSet presAssocID="{9CC79BF6-7185-47E1-AFE2-47213979E6A2}" presName="parentText" presStyleLbl="node1" presStyleIdx="5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BAB81AA1-53EF-4579-9BB0-CDF0DF1F0A0E}" type="pres">
      <dgm:prSet presAssocID="{9CC79BF6-7185-47E1-AFE2-47213979E6A2}" presName="descendantText" presStyleLbl="alignAccFollow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F4D26-65F9-4DF8-B549-925C23F36930}" type="pres">
      <dgm:prSet presAssocID="{DF7603A4-C748-4E3C-8BFB-278CF889352E}" presName="sp" presStyleCnt="0"/>
      <dgm:spPr/>
    </dgm:pt>
    <dgm:pt modelId="{A50DDF81-B0B0-7B48-A517-C9CC409357F9}" type="pres">
      <dgm:prSet presAssocID="{4D9DAC50-3BF7-DF42-8C97-2EA80C846930}" presName="linNode" presStyleCnt="0"/>
      <dgm:spPr/>
    </dgm:pt>
    <dgm:pt modelId="{F35852EF-22E0-D345-9026-6AC9BEE7BE25}" type="pres">
      <dgm:prSet presAssocID="{4D9DAC50-3BF7-DF42-8C97-2EA80C846930}" presName="parentText" presStyleLbl="node1" presStyleIdx="6" presStyleCnt="9" custLinFactNeighborX="-23991" custLinFactNeighborY="-2882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BF33297-A54B-9B43-868E-AD9F56A076FF}" type="pres">
      <dgm:prSet presAssocID="{4D9DAC50-3BF7-DF42-8C97-2EA80C846930}" presName="descendantText" presStyleLbl="alignAccFollowNode1" presStyleIdx="6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ADB47351-1CF6-3B41-B2A6-3C6B361A2AFD}" type="pres">
      <dgm:prSet presAssocID="{65F44021-2AEA-8548-9321-0231E2B8D2C4}" presName="sp" presStyleCnt="0"/>
      <dgm:spPr/>
    </dgm:pt>
    <dgm:pt modelId="{043802D2-FB50-7B41-B625-E1FD23FA464D}" type="pres">
      <dgm:prSet presAssocID="{9B66BBFF-2430-B94E-A989-EF8EE168D567}" presName="linNode" presStyleCnt="0"/>
      <dgm:spPr/>
    </dgm:pt>
    <dgm:pt modelId="{097E034E-2807-8147-8A14-D65AFB824168}" type="pres">
      <dgm:prSet presAssocID="{9B66BBFF-2430-B94E-A989-EF8EE168D567}" presName="parentText" presStyleLbl="node1" presStyleIdx="7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9268C75-90DC-ED40-B8B1-01D8C267AC8F}" type="pres">
      <dgm:prSet presAssocID="{9B66BBFF-2430-B94E-A989-EF8EE168D567}" presName="descendantText" presStyleLbl="alignAccFollowNode1" presStyleIdx="7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883DC67-9AD4-E043-9CA6-F1E47D2BBB59}" type="pres">
      <dgm:prSet presAssocID="{D871EE5A-7A34-E545-B716-384D3A8BCEFD}" presName="sp" presStyleCnt="0"/>
      <dgm:spPr/>
    </dgm:pt>
    <dgm:pt modelId="{0BE2A100-9C08-F440-8E8F-72FD7CAB5D88}" type="pres">
      <dgm:prSet presAssocID="{8AB442AC-1815-2C42-95EA-BE94CA91261E}" presName="linNode" presStyleCnt="0"/>
      <dgm:spPr/>
    </dgm:pt>
    <dgm:pt modelId="{8D3CD31C-AEA0-AB46-91A0-039A84E7DD5B}" type="pres">
      <dgm:prSet presAssocID="{8AB442AC-1815-2C42-95EA-BE94CA91261E}" presName="parentText" presStyleLbl="node1" presStyleIdx="8" presStyleCnt="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30FB0B1F-2024-D444-910F-BBC1F23DAC86}" type="pres">
      <dgm:prSet presAssocID="{8AB442AC-1815-2C42-95EA-BE94CA91261E}" presName="descendantText" presStyleLbl="alignAccFollowNode1" presStyleIdx="8" presStyleCnt="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C1FA1639-0323-410A-A008-B7B07A41869D}" type="presOf" srcId="{9CC79BF6-7185-47E1-AFE2-47213979E6A2}" destId="{0BCD39FF-426F-47E7-A1A2-E9AB25CB0999}" srcOrd="0" destOrd="0" presId="urn:microsoft.com/office/officeart/2005/8/layout/vList5"/>
    <dgm:cxn modelId="{1442FA41-DF74-E24B-8882-EF58673D9F14}" type="presOf" srcId="{9B66BBFF-2430-B94E-A989-EF8EE168D567}" destId="{097E034E-2807-8147-8A14-D65AFB824168}" srcOrd="0" destOrd="0" presId="urn:microsoft.com/office/officeart/2005/8/layout/vList5"/>
    <dgm:cxn modelId="{F5AF1002-8CF7-944A-ADF8-744D3A1D2775}" srcId="{4D9DAC50-3BF7-DF42-8C97-2EA80C846930}" destId="{B6CA1E77-DD6B-FB44-A225-F44BAC2030CD}" srcOrd="0" destOrd="0" parTransId="{7DADE109-99E0-EA49-B5AC-25FA92CF075A}" sibTransId="{54048D86-040C-A348-B902-DA209A0C82C6}"/>
    <dgm:cxn modelId="{37C948A7-075E-FE41-83AB-7E798BB75695}" srcId="{36A651F4-4D60-3E43-BD22-EBB3CF43DE1D}" destId="{30D99905-8ED9-EB4E-BEC7-4A314ED946C4}" srcOrd="0" destOrd="0" parTransId="{5953679D-4FC5-9A4C-A418-4463669697F3}" sibTransId="{C6EEBF63-0FA1-AA4B-9BA4-791418D7EF9B}"/>
    <dgm:cxn modelId="{7B58C961-1813-7C4F-97C6-175FC1A7B832}" srcId="{9B66BBFF-2430-B94E-A989-EF8EE168D567}" destId="{CDB86FBE-C212-314D-B5A7-D092C808331E}" srcOrd="0" destOrd="0" parTransId="{2DE0C57F-EA13-E945-BB37-3A921EA002C7}" sibTransId="{A4AB4621-378B-D94A-84F8-F5A92DDB93B1}"/>
    <dgm:cxn modelId="{8EC4DC7F-E44E-D14B-B1A5-FBBCEDBF97B1}" srcId="{CCB086CE-A9A2-B44E-ADE0-8BCD8B536D43}" destId="{8AB442AC-1815-2C42-95EA-BE94CA91261E}" srcOrd="8" destOrd="0" parTransId="{B3CBD65D-A7CE-934A-BB9A-3D19C2D670E8}" sibTransId="{D4C3B7AE-64A9-3A4B-93A4-463BA325B834}"/>
    <dgm:cxn modelId="{3639BD77-8F66-994C-8BA5-B1AABABB8E43}" srcId="{CCB086CE-A9A2-B44E-ADE0-8BCD8B536D43}" destId="{9A7C846B-B274-A440-BA35-2484DD598988}" srcOrd="3" destOrd="0" parTransId="{8273AAE6-E03B-F543-A102-7C239F6BF9A6}" sibTransId="{E8B4F440-AC0F-FB49-9BFD-81425E97B77F}"/>
    <dgm:cxn modelId="{E309782D-B299-B04B-BD15-664F09E3C59A}" srcId="{CCB086CE-A9A2-B44E-ADE0-8BCD8B536D43}" destId="{4D9DAC50-3BF7-DF42-8C97-2EA80C846930}" srcOrd="6" destOrd="0" parTransId="{726DF365-61A6-7945-9F8A-F77FF5C8BDA5}" sibTransId="{65F44021-2AEA-8548-9321-0231E2B8D2C4}"/>
    <dgm:cxn modelId="{3CB8330E-910C-4386-B124-AFC4BA6CF432}" srcId="{9CC79BF6-7185-47E1-AFE2-47213979E6A2}" destId="{A00EBA3A-FEB8-4194-8A5A-6D158BB2FE9F}" srcOrd="0" destOrd="0" parTransId="{CC32F5C3-E61E-4D4E-8882-5151B80E8760}" sibTransId="{01AC3561-DAE5-47C0-932A-2ABBC751A2D2}"/>
    <dgm:cxn modelId="{0BCCA417-75FF-A541-B7DE-7721CABECD14}" type="presOf" srcId="{3AE19CC4-D572-7B46-8B2A-6A3265A6BDFD}" destId="{30FB0B1F-2024-D444-910F-BBC1F23DAC86}" srcOrd="0" destOrd="0" presId="urn:microsoft.com/office/officeart/2005/8/layout/vList5"/>
    <dgm:cxn modelId="{EA6691A9-0CD1-FA4D-8ED0-CABB2B21A4DE}" type="presOf" srcId="{9A7C846B-B274-A440-BA35-2484DD598988}" destId="{48AB26FE-FF63-A543-962E-D7CFEF5AD594}" srcOrd="0" destOrd="0" presId="urn:microsoft.com/office/officeart/2005/8/layout/vList5"/>
    <dgm:cxn modelId="{CE51DDA0-97DB-6946-B160-292EE1292B36}" type="presOf" srcId="{36A651F4-4D60-3E43-BD22-EBB3CF43DE1D}" destId="{69581599-E256-D246-BB69-B0A6C000F95F}" srcOrd="0" destOrd="0" presId="urn:microsoft.com/office/officeart/2005/8/layout/vList5"/>
    <dgm:cxn modelId="{AEE4307A-C2F5-664A-B0FE-E49C88A40EAF}" srcId="{CCB086CE-A9A2-B44E-ADE0-8BCD8B536D43}" destId="{D369D29C-61B1-744D-8842-B998B28B4697}" srcOrd="2" destOrd="0" parTransId="{FCF9AADE-E654-194A-A131-63DEC16360B6}" sibTransId="{1558AC02-0372-0742-97CC-E7E3B57C61AA}"/>
    <dgm:cxn modelId="{9B2FC95C-CCD8-6B4D-804A-C8D5A2DBD37A}" type="presOf" srcId="{30D99905-8ED9-EB4E-BEC7-4A314ED946C4}" destId="{DAA5C3E0-CCF2-4A47-A149-1BE329D96CF0}" srcOrd="0" destOrd="0" presId="urn:microsoft.com/office/officeart/2005/8/layout/vList5"/>
    <dgm:cxn modelId="{F5BA31D6-98A6-3A44-B7EA-2EE99354FFEB}" srcId="{2BEECC18-D236-7843-97BD-6A098931DEB8}" destId="{BAF0994D-F49B-A840-A76A-0054FBA6E775}" srcOrd="0" destOrd="0" parTransId="{85CC48A3-7ADA-E240-8816-7EE198B3B90A}" sibTransId="{5D1C2135-E8E1-C344-815D-7F44BDA4FC5D}"/>
    <dgm:cxn modelId="{2D0E80C3-9E4B-564E-B7ED-DBAEB71356BB}" type="presOf" srcId="{BAF0994D-F49B-A840-A76A-0054FBA6E775}" destId="{0E5F9419-2A0F-3F49-817B-B84A9B77CF42}" srcOrd="0" destOrd="0" presId="urn:microsoft.com/office/officeart/2005/8/layout/vList5"/>
    <dgm:cxn modelId="{4388E920-1B25-A549-9255-8C63D35687D0}" type="presOf" srcId="{04DF2197-57A0-3C4C-8684-8810907342D7}" destId="{10C4F3CB-62B0-C048-B85E-EDD5CB16BE4F}" srcOrd="0" destOrd="0" presId="urn:microsoft.com/office/officeart/2005/8/layout/vList5"/>
    <dgm:cxn modelId="{51C99CE9-8195-044C-B530-8376CC924863}" type="presOf" srcId="{CCB086CE-A9A2-B44E-ADE0-8BCD8B536D43}" destId="{3886FF40-2420-3946-9CBC-95066E08793D}" srcOrd="0" destOrd="0" presId="urn:microsoft.com/office/officeart/2005/8/layout/vList5"/>
    <dgm:cxn modelId="{B804E34B-0B6A-5445-BE0C-7E3F1FEDA060}" type="presOf" srcId="{D369D29C-61B1-744D-8842-B998B28B4697}" destId="{08412D0E-E43E-6F4D-852F-246ECB018B4A}" srcOrd="0" destOrd="0" presId="urn:microsoft.com/office/officeart/2005/8/layout/vList5"/>
    <dgm:cxn modelId="{6F92CB0F-00A8-B842-963B-817CBC164CE0}" srcId="{9A7C846B-B274-A440-BA35-2484DD598988}" destId="{3914CC24-3AAD-1F4F-BC7A-FE798A1B8DC3}" srcOrd="0" destOrd="0" parTransId="{F1B28824-8035-F449-8E64-A4BA9FE1BE7D}" sibTransId="{AD60D243-AF29-2443-BBFC-70A4CC73BECF}"/>
    <dgm:cxn modelId="{6C9BC6D6-87AA-9F40-BAE3-A16FD6100C93}" type="presOf" srcId="{8AB442AC-1815-2C42-95EA-BE94CA91261E}" destId="{8D3CD31C-AEA0-AB46-91A0-039A84E7DD5B}" srcOrd="0" destOrd="0" presId="urn:microsoft.com/office/officeart/2005/8/layout/vList5"/>
    <dgm:cxn modelId="{538E9C0B-25B3-984C-A8E6-CCC766322C94}" type="presOf" srcId="{B6CA1E77-DD6B-FB44-A225-F44BAC2030CD}" destId="{9BF33297-A54B-9B43-868E-AD9F56A076FF}" srcOrd="0" destOrd="0" presId="urn:microsoft.com/office/officeart/2005/8/layout/vList5"/>
    <dgm:cxn modelId="{B3699CB1-9840-6D43-B9C3-87AE174EC523}" srcId="{CCB086CE-A9A2-B44E-ADE0-8BCD8B536D43}" destId="{36A651F4-4D60-3E43-BD22-EBB3CF43DE1D}" srcOrd="0" destOrd="0" parTransId="{89222A12-B367-F34D-B190-2F4E241D242A}" sibTransId="{83616AFD-CD6B-7240-95FC-3C290144CA6D}"/>
    <dgm:cxn modelId="{AA514010-83CF-3D4B-BC72-E5B3612A71CB}" srcId="{CCB086CE-A9A2-B44E-ADE0-8BCD8B536D43}" destId="{2BEECC18-D236-7843-97BD-6A098931DEB8}" srcOrd="4" destOrd="0" parTransId="{D1ACB6D3-C626-9F42-AEF1-87FF82B868ED}" sibTransId="{7A76B84A-4F50-1F44-AF67-8B66CB89725C}"/>
    <dgm:cxn modelId="{65AD9ED0-2FBA-B045-A4C4-DCD7152BF634}" type="presOf" srcId="{32D929C6-11FD-2941-99D5-C4008271A933}" destId="{87EA1440-81B5-4C4A-B97C-25C739A52E29}" srcOrd="0" destOrd="0" presId="urn:microsoft.com/office/officeart/2005/8/layout/vList5"/>
    <dgm:cxn modelId="{1A9F83F4-E699-8746-8193-300789DD5DA3}" srcId="{8AB442AC-1815-2C42-95EA-BE94CA91261E}" destId="{3AE19CC4-D572-7B46-8B2A-6A3265A6BDFD}" srcOrd="0" destOrd="0" parTransId="{3A640542-C019-D648-8D5B-F9D739145474}" sibTransId="{EE2FCF06-D82C-8D47-A9DA-06E09B1706B5}"/>
    <dgm:cxn modelId="{06ABB507-8CA3-084F-AEA9-224CC56DA151}" type="presOf" srcId="{2BEECC18-D236-7843-97BD-6A098931DEB8}" destId="{F3B596EC-B577-604A-877B-317FBAB7363A}" srcOrd="0" destOrd="0" presId="urn:microsoft.com/office/officeart/2005/8/layout/vList5"/>
    <dgm:cxn modelId="{55C210E9-1866-C744-A8F1-07B9D30862EC}" type="presOf" srcId="{CDB86FBE-C212-314D-B5A7-D092C808331E}" destId="{F9268C75-90DC-ED40-B8B1-01D8C267AC8F}" srcOrd="0" destOrd="0" presId="urn:microsoft.com/office/officeart/2005/8/layout/vList5"/>
    <dgm:cxn modelId="{C7D7B3E5-4EFC-D94B-8D20-C859D748899E}" type="presOf" srcId="{3914CC24-3AAD-1F4F-BC7A-FE798A1B8DC3}" destId="{9C93500A-C304-5D45-8F94-B582B73F7E15}" srcOrd="0" destOrd="0" presId="urn:microsoft.com/office/officeart/2005/8/layout/vList5"/>
    <dgm:cxn modelId="{AAA14402-2DA3-428B-9B81-F1B465599042}" type="presOf" srcId="{A00EBA3A-FEB8-4194-8A5A-6D158BB2FE9F}" destId="{BAB81AA1-53EF-4579-9BB0-CDF0DF1F0A0E}" srcOrd="0" destOrd="0" presId="urn:microsoft.com/office/officeart/2005/8/layout/vList5"/>
    <dgm:cxn modelId="{914C4301-42ED-2647-934A-A82DF0A611DA}" srcId="{CCB086CE-A9A2-B44E-ADE0-8BCD8B536D43}" destId="{32D929C6-11FD-2941-99D5-C4008271A933}" srcOrd="1" destOrd="0" parTransId="{C4E669DA-0677-E24F-A54C-F6911812E1E0}" sibTransId="{35786B42-6419-7645-8303-20F945BA1224}"/>
    <dgm:cxn modelId="{0AD40695-6E8A-164E-A130-896AA93C82E1}" srcId="{CCB086CE-A9A2-B44E-ADE0-8BCD8B536D43}" destId="{9B66BBFF-2430-B94E-A989-EF8EE168D567}" srcOrd="7" destOrd="0" parTransId="{796A2656-3429-2A4A-AF73-BD182C88F45C}" sibTransId="{D871EE5A-7A34-E545-B716-384D3A8BCEFD}"/>
    <dgm:cxn modelId="{888E3B56-A378-E548-ACBD-79830A309D96}" srcId="{D369D29C-61B1-744D-8842-B998B28B4697}" destId="{5C5C6866-1281-6745-BE8C-1A0BD8AB72C0}" srcOrd="0" destOrd="0" parTransId="{3011EC41-5301-5946-9BB0-6A53674BB06C}" sibTransId="{AC9FD04F-737C-0E46-AC46-D0336922129D}"/>
    <dgm:cxn modelId="{779835F5-0965-A248-821D-B52B9B1D9346}" srcId="{32D929C6-11FD-2941-99D5-C4008271A933}" destId="{04DF2197-57A0-3C4C-8684-8810907342D7}" srcOrd="0" destOrd="0" parTransId="{1F5FFF77-8A72-6B43-BE39-2DFBF597A12E}" sibTransId="{56CAE48D-AA64-D740-A125-3ED72237ACD3}"/>
    <dgm:cxn modelId="{E7182ABD-131A-A748-A6BB-FE3BDAB58E16}" type="presOf" srcId="{5C5C6866-1281-6745-BE8C-1A0BD8AB72C0}" destId="{C28094E6-55E7-E94B-8A28-2AFA8D7A15B6}" srcOrd="0" destOrd="0" presId="urn:microsoft.com/office/officeart/2005/8/layout/vList5"/>
    <dgm:cxn modelId="{2BC8477D-94C8-3C47-8D92-9F19D12A0DCF}" type="presOf" srcId="{4D9DAC50-3BF7-DF42-8C97-2EA80C846930}" destId="{F35852EF-22E0-D345-9026-6AC9BEE7BE25}" srcOrd="0" destOrd="0" presId="urn:microsoft.com/office/officeart/2005/8/layout/vList5"/>
    <dgm:cxn modelId="{F3E37AC7-97F6-4030-AC5B-5920DA62EA36}" srcId="{CCB086CE-A9A2-B44E-ADE0-8BCD8B536D43}" destId="{9CC79BF6-7185-47E1-AFE2-47213979E6A2}" srcOrd="5" destOrd="0" parTransId="{7566625A-DAED-4ACE-9211-58519965F4E0}" sibTransId="{DF7603A4-C748-4E3C-8BFB-278CF889352E}"/>
    <dgm:cxn modelId="{E1E88AD2-E5AB-324B-8490-D04E42C70E3B}" type="presParOf" srcId="{3886FF40-2420-3946-9CBC-95066E08793D}" destId="{530937FC-E9E2-5547-8150-B267756BAC10}" srcOrd="0" destOrd="0" presId="urn:microsoft.com/office/officeart/2005/8/layout/vList5"/>
    <dgm:cxn modelId="{D6F5BCB4-5DEA-7F42-9CAD-EAD290552C55}" type="presParOf" srcId="{530937FC-E9E2-5547-8150-B267756BAC10}" destId="{69581599-E256-D246-BB69-B0A6C000F95F}" srcOrd="0" destOrd="0" presId="urn:microsoft.com/office/officeart/2005/8/layout/vList5"/>
    <dgm:cxn modelId="{6CA28120-A173-E947-AD10-70FDE40F9063}" type="presParOf" srcId="{530937FC-E9E2-5547-8150-B267756BAC10}" destId="{DAA5C3E0-CCF2-4A47-A149-1BE329D96CF0}" srcOrd="1" destOrd="0" presId="urn:microsoft.com/office/officeart/2005/8/layout/vList5"/>
    <dgm:cxn modelId="{95199E42-3FCF-6949-8612-F234FAD2F904}" type="presParOf" srcId="{3886FF40-2420-3946-9CBC-95066E08793D}" destId="{7E39EAD5-30E8-174E-9550-5AB49FCA2178}" srcOrd="1" destOrd="0" presId="urn:microsoft.com/office/officeart/2005/8/layout/vList5"/>
    <dgm:cxn modelId="{9A396705-2BD5-694F-B826-9DB7C1AE4EC0}" type="presParOf" srcId="{3886FF40-2420-3946-9CBC-95066E08793D}" destId="{CE4AA202-A3F3-5C44-A178-8947084C2060}" srcOrd="2" destOrd="0" presId="urn:microsoft.com/office/officeart/2005/8/layout/vList5"/>
    <dgm:cxn modelId="{0E107524-6B5A-634F-BDE2-AA6A65E46B20}" type="presParOf" srcId="{CE4AA202-A3F3-5C44-A178-8947084C2060}" destId="{87EA1440-81B5-4C4A-B97C-25C739A52E29}" srcOrd="0" destOrd="0" presId="urn:microsoft.com/office/officeart/2005/8/layout/vList5"/>
    <dgm:cxn modelId="{6842D553-827F-264B-B887-D73FEF4C572D}" type="presParOf" srcId="{CE4AA202-A3F3-5C44-A178-8947084C2060}" destId="{10C4F3CB-62B0-C048-B85E-EDD5CB16BE4F}" srcOrd="1" destOrd="0" presId="urn:microsoft.com/office/officeart/2005/8/layout/vList5"/>
    <dgm:cxn modelId="{727241BE-1FF7-014A-B9A5-496672306A36}" type="presParOf" srcId="{3886FF40-2420-3946-9CBC-95066E08793D}" destId="{BD88B0F3-1C4C-6544-BF61-0B1B0691669D}" srcOrd="3" destOrd="0" presId="urn:microsoft.com/office/officeart/2005/8/layout/vList5"/>
    <dgm:cxn modelId="{2A23E9AA-BD3D-644D-9FC3-83BF77B246B8}" type="presParOf" srcId="{3886FF40-2420-3946-9CBC-95066E08793D}" destId="{C38405D2-6934-EE42-801C-E5962A4C227D}" srcOrd="4" destOrd="0" presId="urn:microsoft.com/office/officeart/2005/8/layout/vList5"/>
    <dgm:cxn modelId="{9053509C-A108-9146-B949-0EC8D52AE232}" type="presParOf" srcId="{C38405D2-6934-EE42-801C-E5962A4C227D}" destId="{08412D0E-E43E-6F4D-852F-246ECB018B4A}" srcOrd="0" destOrd="0" presId="urn:microsoft.com/office/officeart/2005/8/layout/vList5"/>
    <dgm:cxn modelId="{68989BA4-A0E7-DE4A-AFA0-4144081034E0}" type="presParOf" srcId="{C38405D2-6934-EE42-801C-E5962A4C227D}" destId="{C28094E6-55E7-E94B-8A28-2AFA8D7A15B6}" srcOrd="1" destOrd="0" presId="urn:microsoft.com/office/officeart/2005/8/layout/vList5"/>
    <dgm:cxn modelId="{6C8B522C-9C49-D441-A9B7-A7ADB190AA89}" type="presParOf" srcId="{3886FF40-2420-3946-9CBC-95066E08793D}" destId="{98BEB6CC-DDA2-7442-8FF0-8DEB18872ED3}" srcOrd="5" destOrd="0" presId="urn:microsoft.com/office/officeart/2005/8/layout/vList5"/>
    <dgm:cxn modelId="{B3FA44A9-80FD-E444-A8EA-BAAB966F0F2E}" type="presParOf" srcId="{3886FF40-2420-3946-9CBC-95066E08793D}" destId="{C91D9D99-781D-6B45-A186-D7DC5D2D9DCB}" srcOrd="6" destOrd="0" presId="urn:microsoft.com/office/officeart/2005/8/layout/vList5"/>
    <dgm:cxn modelId="{45C02A76-9D51-8C46-9188-D94A8AB838EE}" type="presParOf" srcId="{C91D9D99-781D-6B45-A186-D7DC5D2D9DCB}" destId="{48AB26FE-FF63-A543-962E-D7CFEF5AD594}" srcOrd="0" destOrd="0" presId="urn:microsoft.com/office/officeart/2005/8/layout/vList5"/>
    <dgm:cxn modelId="{A5AB01A0-77BF-634C-A2C6-13B1235E2F42}" type="presParOf" srcId="{C91D9D99-781D-6B45-A186-D7DC5D2D9DCB}" destId="{9C93500A-C304-5D45-8F94-B582B73F7E15}" srcOrd="1" destOrd="0" presId="urn:microsoft.com/office/officeart/2005/8/layout/vList5"/>
    <dgm:cxn modelId="{D5CA7A94-D478-CD42-82A9-616AAC7F9B01}" type="presParOf" srcId="{3886FF40-2420-3946-9CBC-95066E08793D}" destId="{51CB692E-958F-1C45-A581-A28FD0AC3318}" srcOrd="7" destOrd="0" presId="urn:microsoft.com/office/officeart/2005/8/layout/vList5"/>
    <dgm:cxn modelId="{892951A5-703D-3348-9CC2-5AFE862A31F7}" type="presParOf" srcId="{3886FF40-2420-3946-9CBC-95066E08793D}" destId="{89667A56-AFE0-334E-9465-3E5BCB95D5E5}" srcOrd="8" destOrd="0" presId="urn:microsoft.com/office/officeart/2005/8/layout/vList5"/>
    <dgm:cxn modelId="{6DE41F23-8732-0248-A454-67F0336EFF56}" type="presParOf" srcId="{89667A56-AFE0-334E-9465-3E5BCB95D5E5}" destId="{F3B596EC-B577-604A-877B-317FBAB7363A}" srcOrd="0" destOrd="0" presId="urn:microsoft.com/office/officeart/2005/8/layout/vList5"/>
    <dgm:cxn modelId="{0EDA668A-F831-3C4C-AD74-8D63C4960F7F}" type="presParOf" srcId="{89667A56-AFE0-334E-9465-3E5BCB95D5E5}" destId="{0E5F9419-2A0F-3F49-817B-B84A9B77CF42}" srcOrd="1" destOrd="0" presId="urn:microsoft.com/office/officeart/2005/8/layout/vList5"/>
    <dgm:cxn modelId="{D0415A33-4C3B-4146-96EB-B0ACC503D735}" type="presParOf" srcId="{3886FF40-2420-3946-9CBC-95066E08793D}" destId="{AE149AD7-D072-B641-82C5-40CF031DEFFD}" srcOrd="9" destOrd="0" presId="urn:microsoft.com/office/officeart/2005/8/layout/vList5"/>
    <dgm:cxn modelId="{DE73D8BF-9A11-486D-9B89-A7A3F00541B0}" type="presParOf" srcId="{3886FF40-2420-3946-9CBC-95066E08793D}" destId="{C93B5BFA-B712-41E1-B4E3-78BC01EF81F4}" srcOrd="10" destOrd="0" presId="urn:microsoft.com/office/officeart/2005/8/layout/vList5"/>
    <dgm:cxn modelId="{59E16A4E-2C96-4EDC-BD72-C0BA10652E18}" type="presParOf" srcId="{C93B5BFA-B712-41E1-B4E3-78BC01EF81F4}" destId="{0BCD39FF-426F-47E7-A1A2-E9AB25CB0999}" srcOrd="0" destOrd="0" presId="urn:microsoft.com/office/officeart/2005/8/layout/vList5"/>
    <dgm:cxn modelId="{7EBCCC25-F0F1-44A4-82A7-847414602229}" type="presParOf" srcId="{C93B5BFA-B712-41E1-B4E3-78BC01EF81F4}" destId="{BAB81AA1-53EF-4579-9BB0-CDF0DF1F0A0E}" srcOrd="1" destOrd="0" presId="urn:microsoft.com/office/officeart/2005/8/layout/vList5"/>
    <dgm:cxn modelId="{942AC1CA-B114-48E7-B279-CBABB67D5C5A}" type="presParOf" srcId="{3886FF40-2420-3946-9CBC-95066E08793D}" destId="{A06F4D26-65F9-4DF8-B549-925C23F36930}" srcOrd="11" destOrd="0" presId="urn:microsoft.com/office/officeart/2005/8/layout/vList5"/>
    <dgm:cxn modelId="{C43383FC-F8F2-EA49-A554-8FDD3F1E757B}" type="presParOf" srcId="{3886FF40-2420-3946-9CBC-95066E08793D}" destId="{A50DDF81-B0B0-7B48-A517-C9CC409357F9}" srcOrd="12" destOrd="0" presId="urn:microsoft.com/office/officeart/2005/8/layout/vList5"/>
    <dgm:cxn modelId="{1B61FB16-D6EE-8F49-802E-79C241138AEE}" type="presParOf" srcId="{A50DDF81-B0B0-7B48-A517-C9CC409357F9}" destId="{F35852EF-22E0-D345-9026-6AC9BEE7BE25}" srcOrd="0" destOrd="0" presId="urn:microsoft.com/office/officeart/2005/8/layout/vList5"/>
    <dgm:cxn modelId="{9A3F3B8A-8FA3-064B-BCDB-C9572C66DB85}" type="presParOf" srcId="{A50DDF81-B0B0-7B48-A517-C9CC409357F9}" destId="{9BF33297-A54B-9B43-868E-AD9F56A076FF}" srcOrd="1" destOrd="0" presId="urn:microsoft.com/office/officeart/2005/8/layout/vList5"/>
    <dgm:cxn modelId="{793D9A38-E041-434D-85F5-FD5E1E162713}" type="presParOf" srcId="{3886FF40-2420-3946-9CBC-95066E08793D}" destId="{ADB47351-1CF6-3B41-B2A6-3C6B361A2AFD}" srcOrd="13" destOrd="0" presId="urn:microsoft.com/office/officeart/2005/8/layout/vList5"/>
    <dgm:cxn modelId="{55FFC98A-26E9-F74A-BCE5-198FBE517BAB}" type="presParOf" srcId="{3886FF40-2420-3946-9CBC-95066E08793D}" destId="{043802D2-FB50-7B41-B625-E1FD23FA464D}" srcOrd="14" destOrd="0" presId="urn:microsoft.com/office/officeart/2005/8/layout/vList5"/>
    <dgm:cxn modelId="{3B4864E3-A452-2248-B91E-EE9C1BD2BC88}" type="presParOf" srcId="{043802D2-FB50-7B41-B625-E1FD23FA464D}" destId="{097E034E-2807-8147-8A14-D65AFB824168}" srcOrd="0" destOrd="0" presId="urn:microsoft.com/office/officeart/2005/8/layout/vList5"/>
    <dgm:cxn modelId="{375CF830-A9D1-C849-B44B-4E1FCFB06CC0}" type="presParOf" srcId="{043802D2-FB50-7B41-B625-E1FD23FA464D}" destId="{F9268C75-90DC-ED40-B8B1-01D8C267AC8F}" srcOrd="1" destOrd="0" presId="urn:microsoft.com/office/officeart/2005/8/layout/vList5"/>
    <dgm:cxn modelId="{6B4386E7-808C-D349-AB85-01036B6BE785}" type="presParOf" srcId="{3886FF40-2420-3946-9CBC-95066E08793D}" destId="{0883DC67-9AD4-E043-9CA6-F1E47D2BBB59}" srcOrd="15" destOrd="0" presId="urn:microsoft.com/office/officeart/2005/8/layout/vList5"/>
    <dgm:cxn modelId="{9C1A87D2-F642-3D45-8DE1-6FBA1FE6D159}" type="presParOf" srcId="{3886FF40-2420-3946-9CBC-95066E08793D}" destId="{0BE2A100-9C08-F440-8E8F-72FD7CAB5D88}" srcOrd="16" destOrd="0" presId="urn:microsoft.com/office/officeart/2005/8/layout/vList5"/>
    <dgm:cxn modelId="{5F3B625E-B31F-924E-8269-5AB2674E120F}" type="presParOf" srcId="{0BE2A100-9C08-F440-8E8F-72FD7CAB5D88}" destId="{8D3CD31C-AEA0-AB46-91A0-039A84E7DD5B}" srcOrd="0" destOrd="0" presId="urn:microsoft.com/office/officeart/2005/8/layout/vList5"/>
    <dgm:cxn modelId="{179CF603-350E-644C-A63A-05CBFDE8FC5C}" type="presParOf" srcId="{0BE2A100-9C08-F440-8E8F-72FD7CAB5D88}" destId="{30FB0B1F-2024-D444-910F-BBC1F23DAC8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5C3E0-CCF2-4A47-A149-1BE329D96CF0}">
      <dsp:nvSpPr>
        <dsp:cNvPr id="0" name=""/>
        <dsp:cNvSpPr/>
      </dsp:nvSpPr>
      <dsp:spPr>
        <a:xfrm rot="5400000">
          <a:off x="4958763" y="-1863373"/>
          <a:ext cx="1200619" cy="52320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baseline="0" dirty="0"/>
            <a:t>Surplus $983,000 above YTD budget</a:t>
          </a:r>
        </a:p>
      </dsp:txBody>
      <dsp:txXfrm rot="-5400000">
        <a:off x="2943038" y="152352"/>
        <a:ext cx="5232069" cy="1200619"/>
      </dsp:txXfrm>
    </dsp:sp>
    <dsp:sp modelId="{69581599-E256-D246-BB69-B0A6C000F95F}">
      <dsp:nvSpPr>
        <dsp:cNvPr id="0" name=""/>
        <dsp:cNvSpPr/>
      </dsp:nvSpPr>
      <dsp:spPr>
        <a:xfrm>
          <a:off x="0" y="2273"/>
          <a:ext cx="2943038" cy="1500774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Surplus/(Deficit) vs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Budget</a:t>
          </a:r>
        </a:p>
      </dsp:txBody>
      <dsp:txXfrm>
        <a:off x="0" y="2273"/>
        <a:ext cx="2943038" cy="1500774"/>
      </dsp:txXfrm>
    </dsp:sp>
    <dsp:sp modelId="{10C4F3CB-62B0-C048-B85E-EDD5CB16BE4F}">
      <dsp:nvSpPr>
        <dsp:cNvPr id="0" name=""/>
        <dsp:cNvSpPr/>
      </dsp:nvSpPr>
      <dsp:spPr>
        <a:xfrm rot="5400000">
          <a:off x="4958763" y="-287560"/>
          <a:ext cx="1200619" cy="52320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baseline="0" dirty="0"/>
            <a:t>Revenues $730,853 above YTD budget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baseline="0" dirty="0"/>
            <a:t>Operating Expenses $167,125 below YTD budget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baseline="0" dirty="0"/>
            <a:t>Capitals/Contracts $85,021 below YTD budget</a:t>
          </a:r>
        </a:p>
      </dsp:txBody>
      <dsp:txXfrm rot="-5400000">
        <a:off x="2943038" y="1728165"/>
        <a:ext cx="5232069" cy="1200619"/>
      </dsp:txXfrm>
    </dsp:sp>
    <dsp:sp modelId="{87EA1440-81B5-4C4A-B97C-25C739A52E29}">
      <dsp:nvSpPr>
        <dsp:cNvPr id="0" name=""/>
        <dsp:cNvSpPr/>
      </dsp:nvSpPr>
      <dsp:spPr>
        <a:xfrm>
          <a:off x="0" y="1578086"/>
          <a:ext cx="2943038" cy="15007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Performance vs Budget</a:t>
          </a:r>
        </a:p>
      </dsp:txBody>
      <dsp:txXfrm>
        <a:off x="0" y="1578086"/>
        <a:ext cx="2943038" cy="1500774"/>
      </dsp:txXfrm>
    </dsp:sp>
    <dsp:sp modelId="{ED1109B1-6E9D-F346-A343-257910A1CD15}">
      <dsp:nvSpPr>
        <dsp:cNvPr id="0" name=""/>
        <dsp:cNvSpPr/>
      </dsp:nvSpPr>
      <dsp:spPr>
        <a:xfrm rot="5400000">
          <a:off x="4979060" y="1288252"/>
          <a:ext cx="1160026" cy="523206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Revenues </a:t>
          </a:r>
          <a:r>
            <a:rPr lang="en-US" sz="1400" i="1" kern="1200" baseline="0" dirty="0"/>
            <a:t>projected </a:t>
          </a:r>
          <a:r>
            <a:rPr lang="en-US" sz="1400" kern="1200" baseline="0" dirty="0"/>
            <a:t>$654,220 above budget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Operating Expenses </a:t>
          </a:r>
          <a:r>
            <a:rPr lang="en-US" sz="1400" i="1" kern="1200" baseline="0" dirty="0"/>
            <a:t>projected </a:t>
          </a:r>
          <a:r>
            <a:rPr lang="en-US" sz="1400" kern="1200" baseline="0" dirty="0"/>
            <a:t>$236,532 below budget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Capitals/Contracts </a:t>
          </a:r>
          <a:r>
            <a:rPr lang="en-US" sz="1400" i="1" kern="1200" baseline="0" dirty="0"/>
            <a:t>projected </a:t>
          </a:r>
          <a:r>
            <a:rPr lang="en-US" sz="1400" kern="1200" baseline="0" dirty="0"/>
            <a:t>$484,799 below budget</a:t>
          </a: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baseline="0" dirty="0"/>
            <a:t> 2021 deficit </a:t>
          </a:r>
          <a:r>
            <a:rPr lang="en-US" sz="1400" b="1" i="1" kern="1200" baseline="0" dirty="0"/>
            <a:t>projected</a:t>
          </a:r>
          <a:r>
            <a:rPr lang="en-US" sz="1400" b="1" kern="1200" baseline="0" dirty="0"/>
            <a:t> ($6,184,653); budget was ($7,560,203)</a:t>
          </a:r>
        </a:p>
      </dsp:txBody>
      <dsp:txXfrm rot="-5400000">
        <a:off x="2943039" y="3324273"/>
        <a:ext cx="5232069" cy="1160026"/>
      </dsp:txXfrm>
    </dsp:sp>
    <dsp:sp modelId="{D62A1E30-A633-4B46-A2FE-797F3C0CE6CA}">
      <dsp:nvSpPr>
        <dsp:cNvPr id="0" name=""/>
        <dsp:cNvSpPr/>
      </dsp:nvSpPr>
      <dsp:spPr>
        <a:xfrm>
          <a:off x="0" y="3153899"/>
          <a:ext cx="2943038" cy="15007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2021 Year End </a:t>
          </a:r>
          <a:r>
            <a:rPr lang="en-US" sz="2500" i="1" kern="1200" baseline="0" dirty="0"/>
            <a:t>Projections</a:t>
          </a:r>
        </a:p>
      </dsp:txBody>
      <dsp:txXfrm>
        <a:off x="0" y="3153899"/>
        <a:ext cx="2943038" cy="15007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5C3E0-CCF2-4A47-A149-1BE329D96CF0}">
      <dsp:nvSpPr>
        <dsp:cNvPr id="0" name=""/>
        <dsp:cNvSpPr/>
      </dsp:nvSpPr>
      <dsp:spPr>
        <a:xfrm rot="5400000">
          <a:off x="4887631" y="-1837578"/>
          <a:ext cx="1342883" cy="523206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$730,853 or 13.7% above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Property Taxes $299,111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User Fees $419,401 above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Rec Program Fees $167,322 above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baseline="0" dirty="0"/>
            <a:t>Donations are $476,238 above YTD budget</a:t>
          </a:r>
        </a:p>
      </dsp:txBody>
      <dsp:txXfrm rot="-5400000">
        <a:off x="2943038" y="107015"/>
        <a:ext cx="5232069" cy="1342883"/>
      </dsp:txXfrm>
    </dsp:sp>
    <dsp:sp modelId="{69581599-E256-D246-BB69-B0A6C000F95F}">
      <dsp:nvSpPr>
        <dsp:cNvPr id="0" name=""/>
        <dsp:cNvSpPr/>
      </dsp:nvSpPr>
      <dsp:spPr>
        <a:xfrm>
          <a:off x="0" y="2351"/>
          <a:ext cx="2943038" cy="1552207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Revenues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/>
        </a:p>
      </dsp:txBody>
      <dsp:txXfrm>
        <a:off x="0" y="2351"/>
        <a:ext cx="2943038" cy="1552207"/>
      </dsp:txXfrm>
    </dsp:sp>
    <dsp:sp modelId="{10C4F3CB-62B0-C048-B85E-EDD5CB16BE4F}">
      <dsp:nvSpPr>
        <dsp:cNvPr id="0" name=""/>
        <dsp:cNvSpPr/>
      </dsp:nvSpPr>
      <dsp:spPr>
        <a:xfrm rot="5400000">
          <a:off x="4938190" y="-207760"/>
          <a:ext cx="1241766" cy="52320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baseline="0" dirty="0"/>
            <a:t>$167,125 or 6%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baseline="0" dirty="0"/>
            <a:t>Salaries and Wages $32,604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baseline="0" dirty="0"/>
            <a:t>Supplies $83,178 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baseline="0" dirty="0"/>
            <a:t>Services $83,627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baseline="0" dirty="0"/>
            <a:t>Utilities are $32,838 above YTD budget</a:t>
          </a:r>
        </a:p>
      </dsp:txBody>
      <dsp:txXfrm rot="-5400000">
        <a:off x="2943039" y="1787391"/>
        <a:ext cx="5232069" cy="1241766"/>
      </dsp:txXfrm>
    </dsp:sp>
    <dsp:sp modelId="{87EA1440-81B5-4C4A-B97C-25C739A52E29}">
      <dsp:nvSpPr>
        <dsp:cNvPr id="0" name=""/>
        <dsp:cNvSpPr/>
      </dsp:nvSpPr>
      <dsp:spPr>
        <a:xfrm>
          <a:off x="0" y="1632170"/>
          <a:ext cx="2943038" cy="15522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Operating Expenses</a:t>
          </a:r>
        </a:p>
      </dsp:txBody>
      <dsp:txXfrm>
        <a:off x="0" y="1632170"/>
        <a:ext cx="2943038" cy="1552207"/>
      </dsp:txXfrm>
    </dsp:sp>
    <dsp:sp modelId="{B4925A21-9A31-3240-BACA-276C713D8427}">
      <dsp:nvSpPr>
        <dsp:cNvPr id="0" name=""/>
        <dsp:cNvSpPr/>
      </dsp:nvSpPr>
      <dsp:spPr>
        <a:xfrm rot="5400000">
          <a:off x="4938190" y="1422057"/>
          <a:ext cx="1241766" cy="523206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$85,021 or 16.2% below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/>
            <a:t>Operating Capitals $27</a:t>
          </a:r>
          <a:r>
            <a:rPr lang="en-US" sz="1400" kern="1200" dirty="0">
              <a:solidFill>
                <a:schemeClr val="tx1"/>
              </a:solidFill>
            </a:rPr>
            <a:t>,357 above</a:t>
          </a:r>
          <a:r>
            <a:rPr lang="en-US" sz="1400" kern="1200" dirty="0"/>
            <a:t> YTD budget</a:t>
          </a:r>
        </a:p>
        <a:p>
          <a:pPr marL="228600" lvl="2" indent="-114300" algn="l" defTabSz="6223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1400" kern="1200" dirty="0"/>
            <a:t>Major Capitals $112,378</a:t>
          </a:r>
          <a:r>
            <a:rPr lang="en-US" sz="1400" kern="1200" dirty="0">
              <a:solidFill>
                <a:srgbClr val="FF0000"/>
              </a:solidFill>
            </a:rPr>
            <a:t> </a:t>
          </a:r>
          <a:r>
            <a:rPr lang="en-US" sz="1400" kern="1200" baseline="0" dirty="0"/>
            <a:t>below </a:t>
          </a:r>
          <a:r>
            <a:rPr lang="en-US" sz="1400" kern="1200" dirty="0"/>
            <a:t>YTD budget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endParaRPr lang="en-US" sz="1400" kern="1200" dirty="0"/>
        </a:p>
      </dsp:txBody>
      <dsp:txXfrm rot="-5400000">
        <a:off x="2943039" y="3417208"/>
        <a:ext cx="5232069" cy="1241766"/>
      </dsp:txXfrm>
    </dsp:sp>
    <dsp:sp modelId="{08412D0E-E43E-6F4D-852F-246ECB018B4A}">
      <dsp:nvSpPr>
        <dsp:cNvPr id="0" name=""/>
        <dsp:cNvSpPr/>
      </dsp:nvSpPr>
      <dsp:spPr>
        <a:xfrm>
          <a:off x="0" y="3261988"/>
          <a:ext cx="2943038" cy="15522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Capitals/Contracts</a:t>
          </a:r>
        </a:p>
      </dsp:txBody>
      <dsp:txXfrm>
        <a:off x="0" y="3261988"/>
        <a:ext cx="2943038" cy="15522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5C3E0-CCF2-4A47-A149-1BE329D96CF0}">
      <dsp:nvSpPr>
        <dsp:cNvPr id="0" name=""/>
        <dsp:cNvSpPr/>
      </dsp:nvSpPr>
      <dsp:spPr>
        <a:xfrm rot="5400000">
          <a:off x="5354229" y="-2358626"/>
          <a:ext cx="409688" cy="5232069"/>
        </a:xfrm>
        <a:prstGeom prst="rect">
          <a:avLst/>
        </a:prstGeom>
        <a:solidFill>
          <a:srgbClr val="DAE9CF">
            <a:alpha val="89804"/>
          </a:srgb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baseline="0" dirty="0"/>
            <a:t>$419,401 above YTD budget</a:t>
          </a:r>
        </a:p>
      </dsp:txBody>
      <dsp:txXfrm rot="-5400000">
        <a:off x="2943039" y="52564"/>
        <a:ext cx="5232069" cy="409688"/>
      </dsp:txXfrm>
    </dsp:sp>
    <dsp:sp modelId="{69581599-E256-D246-BB69-B0A6C000F95F}">
      <dsp:nvSpPr>
        <dsp:cNvPr id="0" name=""/>
        <dsp:cNvSpPr/>
      </dsp:nvSpPr>
      <dsp:spPr>
        <a:xfrm>
          <a:off x="0" y="1352"/>
          <a:ext cx="2943038" cy="51211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/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Overall User Fees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baseline="0" dirty="0"/>
        </a:p>
      </dsp:txBody>
      <dsp:txXfrm>
        <a:off x="0" y="1352"/>
        <a:ext cx="2943038" cy="512110"/>
      </dsp:txXfrm>
    </dsp:sp>
    <dsp:sp modelId="{10C4F3CB-62B0-C048-B85E-EDD5CB16BE4F}">
      <dsp:nvSpPr>
        <dsp:cNvPr id="0" name=""/>
        <dsp:cNvSpPr/>
      </dsp:nvSpPr>
      <dsp:spPr>
        <a:xfrm rot="5400000">
          <a:off x="5354229" y="-1820910"/>
          <a:ext cx="409688" cy="52320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baseline="0" dirty="0"/>
            <a:t>$43,568 above YTD budget</a:t>
          </a:r>
        </a:p>
      </dsp:txBody>
      <dsp:txXfrm rot="-5400000">
        <a:off x="2943039" y="590280"/>
        <a:ext cx="5232069" cy="409688"/>
      </dsp:txXfrm>
    </dsp:sp>
    <dsp:sp modelId="{87EA1440-81B5-4C4A-B97C-25C739A52E29}">
      <dsp:nvSpPr>
        <dsp:cNvPr id="0" name=""/>
        <dsp:cNvSpPr/>
      </dsp:nvSpPr>
      <dsp:spPr>
        <a:xfrm>
          <a:off x="0" y="539068"/>
          <a:ext cx="2943038" cy="5121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baseline="0" dirty="0"/>
            <a:t>Athletic Fields</a:t>
          </a:r>
        </a:p>
      </dsp:txBody>
      <dsp:txXfrm>
        <a:off x="0" y="539068"/>
        <a:ext cx="2943038" cy="512110"/>
      </dsp:txXfrm>
    </dsp:sp>
    <dsp:sp modelId="{C28094E6-55E7-E94B-8A28-2AFA8D7A15B6}">
      <dsp:nvSpPr>
        <dsp:cNvPr id="0" name=""/>
        <dsp:cNvSpPr/>
      </dsp:nvSpPr>
      <dsp:spPr>
        <a:xfrm rot="5400000">
          <a:off x="5354229" y="-1274881"/>
          <a:ext cx="409688" cy="523206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$55</a:t>
          </a:r>
          <a:r>
            <a:rPr lang="en-US" sz="2000" kern="1200" baseline="0" dirty="0"/>
            <a:t>,120 </a:t>
          </a:r>
          <a:r>
            <a:rPr lang="en-US" sz="2000" kern="1200" dirty="0"/>
            <a:t> above YTD budget</a:t>
          </a:r>
        </a:p>
      </dsp:txBody>
      <dsp:txXfrm rot="-5400000">
        <a:off x="2943039" y="1136309"/>
        <a:ext cx="5232069" cy="409688"/>
      </dsp:txXfrm>
    </dsp:sp>
    <dsp:sp modelId="{08412D0E-E43E-6F4D-852F-246ECB018B4A}">
      <dsp:nvSpPr>
        <dsp:cNvPr id="0" name=""/>
        <dsp:cNvSpPr/>
      </dsp:nvSpPr>
      <dsp:spPr>
        <a:xfrm>
          <a:off x="0" y="1076785"/>
          <a:ext cx="2943038" cy="512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Sailing</a:t>
          </a:r>
        </a:p>
      </dsp:txBody>
      <dsp:txXfrm>
        <a:off x="0" y="1076785"/>
        <a:ext cx="2943038" cy="512110"/>
      </dsp:txXfrm>
    </dsp:sp>
    <dsp:sp modelId="{9C93500A-C304-5D45-8F94-B582B73F7E15}">
      <dsp:nvSpPr>
        <dsp:cNvPr id="0" name=""/>
        <dsp:cNvSpPr/>
      </dsp:nvSpPr>
      <dsp:spPr>
        <a:xfrm rot="5400000">
          <a:off x="5354229" y="-745477"/>
          <a:ext cx="409688" cy="52320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$18,998 above YTD budget </a:t>
          </a:r>
        </a:p>
      </dsp:txBody>
      <dsp:txXfrm rot="-5400000">
        <a:off x="2943039" y="1665713"/>
        <a:ext cx="5232069" cy="409688"/>
      </dsp:txXfrm>
    </dsp:sp>
    <dsp:sp modelId="{48AB26FE-FF63-A543-962E-D7CFEF5AD594}">
      <dsp:nvSpPr>
        <dsp:cNvPr id="0" name=""/>
        <dsp:cNvSpPr/>
      </dsp:nvSpPr>
      <dsp:spPr>
        <a:xfrm>
          <a:off x="0" y="1614501"/>
          <a:ext cx="2943038" cy="5121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Beaches</a:t>
          </a:r>
        </a:p>
      </dsp:txBody>
      <dsp:txXfrm>
        <a:off x="0" y="1614501"/>
        <a:ext cx="2943038" cy="512110"/>
      </dsp:txXfrm>
    </dsp:sp>
    <dsp:sp modelId="{0E5F9419-2A0F-3F49-817B-B84A9B77CF42}">
      <dsp:nvSpPr>
        <dsp:cNvPr id="0" name=""/>
        <dsp:cNvSpPr/>
      </dsp:nvSpPr>
      <dsp:spPr>
        <a:xfrm rot="5400000">
          <a:off x="5354229" y="-207760"/>
          <a:ext cx="409688" cy="5232069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$112,910 above YTD budget</a:t>
          </a:r>
        </a:p>
      </dsp:txBody>
      <dsp:txXfrm rot="-5400000">
        <a:off x="2943039" y="2203430"/>
        <a:ext cx="5232069" cy="409688"/>
      </dsp:txXfrm>
    </dsp:sp>
    <dsp:sp modelId="{F3B596EC-B577-604A-877B-317FBAB7363A}">
      <dsp:nvSpPr>
        <dsp:cNvPr id="0" name=""/>
        <dsp:cNvSpPr/>
      </dsp:nvSpPr>
      <dsp:spPr>
        <a:xfrm>
          <a:off x="0" y="2152218"/>
          <a:ext cx="2943038" cy="51211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Boat Launch</a:t>
          </a:r>
        </a:p>
      </dsp:txBody>
      <dsp:txXfrm>
        <a:off x="0" y="2152218"/>
        <a:ext cx="2943038" cy="512110"/>
      </dsp:txXfrm>
    </dsp:sp>
    <dsp:sp modelId="{BAB81AA1-53EF-4579-9BB0-CDF0DF1F0A0E}">
      <dsp:nvSpPr>
        <dsp:cNvPr id="0" name=""/>
        <dsp:cNvSpPr/>
      </dsp:nvSpPr>
      <dsp:spPr>
        <a:xfrm rot="5400000">
          <a:off x="5354229" y="329955"/>
          <a:ext cx="409688" cy="5232069"/>
        </a:xfrm>
        <a:prstGeom prst="round2SameRect">
          <a:avLst/>
        </a:prstGeom>
        <a:solidFill>
          <a:srgbClr val="DAE9CF"/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888" tIns="128016" rIns="246888" bIns="128016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 $13,486 above YTD budget</a:t>
          </a:r>
        </a:p>
      </dsp:txBody>
      <dsp:txXfrm rot="-5400000">
        <a:off x="2943039" y="2761145"/>
        <a:ext cx="5212070" cy="369690"/>
      </dsp:txXfrm>
    </dsp:sp>
    <dsp:sp modelId="{0BCD39FF-426F-47E7-A1A2-E9AB25CB0999}">
      <dsp:nvSpPr>
        <dsp:cNvPr id="0" name=""/>
        <dsp:cNvSpPr/>
      </dsp:nvSpPr>
      <dsp:spPr>
        <a:xfrm>
          <a:off x="0" y="2689935"/>
          <a:ext cx="2943038" cy="51211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Platform Tennis</a:t>
          </a:r>
        </a:p>
      </dsp:txBody>
      <dsp:txXfrm>
        <a:off x="0" y="2689935"/>
        <a:ext cx="2943038" cy="512110"/>
      </dsp:txXfrm>
    </dsp:sp>
    <dsp:sp modelId="{9BF33297-A54B-9B43-868E-AD9F56A076FF}">
      <dsp:nvSpPr>
        <dsp:cNvPr id="0" name=""/>
        <dsp:cNvSpPr/>
      </dsp:nvSpPr>
      <dsp:spPr>
        <a:xfrm rot="5400000">
          <a:off x="5354229" y="867672"/>
          <a:ext cx="409688" cy="523206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$149,702 </a:t>
          </a:r>
          <a:r>
            <a:rPr lang="en-US" sz="2000" kern="1200" dirty="0" smtClean="0"/>
            <a:t>above </a:t>
          </a:r>
          <a:r>
            <a:rPr lang="en-US" sz="2000" kern="1200" dirty="0"/>
            <a:t>YTD budget</a:t>
          </a:r>
        </a:p>
      </dsp:txBody>
      <dsp:txXfrm rot="-5400000">
        <a:off x="2943039" y="3278862"/>
        <a:ext cx="5232069" cy="409688"/>
      </dsp:txXfrm>
    </dsp:sp>
    <dsp:sp modelId="{F35852EF-22E0-D345-9026-6AC9BEE7BE25}">
      <dsp:nvSpPr>
        <dsp:cNvPr id="0" name=""/>
        <dsp:cNvSpPr/>
      </dsp:nvSpPr>
      <dsp:spPr>
        <a:xfrm>
          <a:off x="0" y="3212892"/>
          <a:ext cx="2943038" cy="512110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Golf</a:t>
          </a:r>
        </a:p>
      </dsp:txBody>
      <dsp:txXfrm>
        <a:off x="0" y="3212892"/>
        <a:ext cx="2943038" cy="512110"/>
      </dsp:txXfrm>
    </dsp:sp>
    <dsp:sp modelId="{F9268C75-90DC-ED40-B8B1-01D8C267AC8F}">
      <dsp:nvSpPr>
        <dsp:cNvPr id="0" name=""/>
        <dsp:cNvSpPr/>
      </dsp:nvSpPr>
      <dsp:spPr>
        <a:xfrm rot="5400000">
          <a:off x="5354229" y="1405389"/>
          <a:ext cx="409688" cy="523206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000" kern="1200" dirty="0"/>
            <a:t>$68,678 above YTD budget</a:t>
          </a:r>
        </a:p>
      </dsp:txBody>
      <dsp:txXfrm rot="-5400000">
        <a:off x="2943039" y="3816579"/>
        <a:ext cx="5232069" cy="409688"/>
      </dsp:txXfrm>
    </dsp:sp>
    <dsp:sp modelId="{097E034E-2807-8147-8A14-D65AFB824168}">
      <dsp:nvSpPr>
        <dsp:cNvPr id="0" name=""/>
        <dsp:cNvSpPr/>
      </dsp:nvSpPr>
      <dsp:spPr>
        <a:xfrm>
          <a:off x="0" y="3765368"/>
          <a:ext cx="2943038" cy="5121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Tennis</a:t>
          </a:r>
        </a:p>
      </dsp:txBody>
      <dsp:txXfrm>
        <a:off x="0" y="3765368"/>
        <a:ext cx="2943038" cy="512110"/>
      </dsp:txXfrm>
    </dsp:sp>
    <dsp:sp modelId="{30FB0B1F-2024-D444-910F-BBC1F23DAC86}">
      <dsp:nvSpPr>
        <dsp:cNvPr id="0" name=""/>
        <dsp:cNvSpPr/>
      </dsp:nvSpPr>
      <dsp:spPr>
        <a:xfrm rot="5400000">
          <a:off x="5354229" y="1943105"/>
          <a:ext cx="409688" cy="52320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2000" kern="1200" dirty="0">
              <a:latin typeface="+mn-lt"/>
            </a:rPr>
            <a:t>$41,652 below YTD budget</a:t>
          </a:r>
        </a:p>
      </dsp:txBody>
      <dsp:txXfrm rot="-5400000">
        <a:off x="2943039" y="4354295"/>
        <a:ext cx="5232069" cy="409688"/>
      </dsp:txXfrm>
    </dsp:sp>
    <dsp:sp modelId="{8D3CD31C-AEA0-AB46-91A0-039A84E7DD5B}">
      <dsp:nvSpPr>
        <dsp:cNvPr id="0" name=""/>
        <dsp:cNvSpPr/>
      </dsp:nvSpPr>
      <dsp:spPr>
        <a:xfrm>
          <a:off x="0" y="4303084"/>
          <a:ext cx="2943038" cy="5121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500" kern="1200" dirty="0"/>
            <a:t>Ice</a:t>
          </a:r>
        </a:p>
      </dsp:txBody>
      <dsp:txXfrm>
        <a:off x="0" y="4303084"/>
        <a:ext cx="2943038" cy="5121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0.14813</cdr:x>
      <cdr:y>0.17911</cdr:y>
    </cdr:from>
    <cdr:to>
      <cdr:x>0.26407</cdr:x>
      <cdr:y>0.38925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6E7585F-B092-3C46-B167-6B80CAA8FD96}"/>
            </a:ext>
          </a:extLst>
        </cdr:cNvPr>
        <cdr:cNvSpPr txBox="1"/>
      </cdr:nvSpPr>
      <cdr:spPr>
        <a:xfrm xmlns:a="http://schemas.openxmlformats.org/drawingml/2006/main">
          <a:off x="1168252" y="7793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0.3935</cdr:x>
      <cdr:y>0.19865</cdr:y>
    </cdr:from>
    <cdr:to>
      <cdr:x>0.50944</cdr:x>
      <cdr:y>0.4088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10C83DC-D3CE-F24C-9C2D-447257B29A91}"/>
            </a:ext>
          </a:extLst>
        </cdr:cNvPr>
        <cdr:cNvSpPr txBox="1"/>
      </cdr:nvSpPr>
      <cdr:spPr>
        <a:xfrm xmlns:a="http://schemas.openxmlformats.org/drawingml/2006/main">
          <a:off x="3103378" y="8644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0.78314</cdr:x>
      <cdr:y>0.05445</cdr:y>
    </cdr:from>
    <cdr:to>
      <cdr:x>0.95742</cdr:x>
      <cdr:y>0.10389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1B1E4A20-B5D2-4C4F-95B9-77386DFFB3E8}"/>
            </a:ext>
          </a:extLst>
        </cdr:cNvPr>
        <cdr:cNvSpPr txBox="1"/>
      </cdr:nvSpPr>
      <cdr:spPr>
        <a:xfrm xmlns:a="http://schemas.openxmlformats.org/drawingml/2006/main">
          <a:off x="6586480" y="276559"/>
          <a:ext cx="1465729" cy="251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*Numbers in 0000’s*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0.14813</cdr:x>
      <cdr:y>0.17911</cdr:y>
    </cdr:from>
    <cdr:to>
      <cdr:x>0.26407</cdr:x>
      <cdr:y>0.38925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6E7585F-B092-3C46-B167-6B80CAA8FD96}"/>
            </a:ext>
          </a:extLst>
        </cdr:cNvPr>
        <cdr:cNvSpPr txBox="1"/>
      </cdr:nvSpPr>
      <cdr:spPr>
        <a:xfrm xmlns:a="http://schemas.openxmlformats.org/drawingml/2006/main">
          <a:off x="1168252" y="7793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0.3935</cdr:x>
      <cdr:y>0.19865</cdr:y>
    </cdr:from>
    <cdr:to>
      <cdr:x>0.50944</cdr:x>
      <cdr:y>0.4088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10C83DC-D3CE-F24C-9C2D-447257B29A91}"/>
            </a:ext>
          </a:extLst>
        </cdr:cNvPr>
        <cdr:cNvSpPr txBox="1"/>
      </cdr:nvSpPr>
      <cdr:spPr>
        <a:xfrm xmlns:a="http://schemas.openxmlformats.org/drawingml/2006/main">
          <a:off x="3103378" y="8644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0.78314</cdr:x>
      <cdr:y>0.05445</cdr:y>
    </cdr:from>
    <cdr:to>
      <cdr:x>0.95742</cdr:x>
      <cdr:y>0.10389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1B1E4A20-B5D2-4C4F-95B9-77386DFFB3E8}"/>
            </a:ext>
          </a:extLst>
        </cdr:cNvPr>
        <cdr:cNvSpPr txBox="1"/>
      </cdr:nvSpPr>
      <cdr:spPr>
        <a:xfrm xmlns:a="http://schemas.openxmlformats.org/drawingml/2006/main">
          <a:off x="6586480" y="276559"/>
          <a:ext cx="1465729" cy="251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/>
            <a:t>*Numbers in 0000’s*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0.7029</cdr:x>
      <cdr:y>0.07559</cdr:y>
    </cdr:from>
    <cdr:to>
      <cdr:x>0.81884</cdr:x>
      <cdr:y>0.13898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AF05FDF-6308-4243-BBDC-83575351AD70}"/>
            </a:ext>
          </a:extLst>
        </cdr:cNvPr>
        <cdr:cNvSpPr txBox="1"/>
      </cdr:nvSpPr>
      <cdr:spPr>
        <a:xfrm xmlns:a="http://schemas.openxmlformats.org/drawingml/2006/main">
          <a:off x="5543550" y="352800"/>
          <a:ext cx="914400" cy="295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0.73359</cdr:x>
      <cdr:y>0.01135</cdr:y>
    </cdr:from>
    <cdr:to>
      <cdr:x>0.91944</cdr:x>
      <cdr:y>0.0596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53DD034-9BD0-8248-91A3-48262B263417}"/>
            </a:ext>
          </a:extLst>
        </cdr:cNvPr>
        <cdr:cNvSpPr txBox="1"/>
      </cdr:nvSpPr>
      <cdr:spPr>
        <a:xfrm xmlns:a="http://schemas.openxmlformats.org/drawingml/2006/main">
          <a:off x="5785596" y="59072"/>
          <a:ext cx="1465729" cy="251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dirty="0"/>
            <a:t>*Numbers in 0000’s*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0.74685</cdr:x>
      <cdr:y>0.0145</cdr:y>
    </cdr:from>
    <cdr:to>
      <cdr:x>0.9327</cdr:x>
      <cdr:y>0.06472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A95C34C-0EB7-E044-B4F2-8A21DA733495}"/>
            </a:ext>
          </a:extLst>
        </cdr:cNvPr>
        <cdr:cNvSpPr txBox="1"/>
      </cdr:nvSpPr>
      <cdr:spPr>
        <a:xfrm xmlns:a="http://schemas.openxmlformats.org/drawingml/2006/main">
          <a:off x="5890192" y="72518"/>
          <a:ext cx="1465743" cy="2510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*Numbers in 0000’s*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0.74856</cdr:x>
      <cdr:y>0.00649</cdr:y>
    </cdr:from>
    <cdr:to>
      <cdr:x>0.93441</cdr:x>
      <cdr:y>0.05965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A95C34C-0EB7-E044-B4F2-8A21DA733495}"/>
            </a:ext>
          </a:extLst>
        </cdr:cNvPr>
        <cdr:cNvSpPr txBox="1"/>
      </cdr:nvSpPr>
      <cdr:spPr>
        <a:xfrm xmlns:a="http://schemas.openxmlformats.org/drawingml/2006/main">
          <a:off x="5903639" y="32178"/>
          <a:ext cx="1465743" cy="263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*Numbers in 0000’s*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26D09F-1914-4747-8FB5-A872527E6D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8F13A2-C36A-544C-8DD6-DE9C51AE2B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E9390-D850-FE44-BA03-A5587664F84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5BD432-A5D8-3943-821C-8175EAE42B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D8B878-39E7-2E4B-877B-83F22462AF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F5881-325C-4345-B6B3-964AAED67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3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May 25,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4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01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5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5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Tuesday, May 25,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32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1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6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May 25,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0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May 25,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7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7490-0426-5545-9176-6C63EAF9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Performance Summary YTD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br>
              <a:rPr lang="en-US" sz="1800" b="1" dirty="0"/>
            </a:br>
            <a:r>
              <a:rPr lang="en-US" sz="1800" b="1" dirty="0"/>
              <a:t>April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61049D-C6EF-C64D-99FB-9F220C229F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0584073"/>
              </p:ext>
            </p:extLst>
          </p:nvPr>
        </p:nvGraphicFramePr>
        <p:xfrm>
          <a:off x="628650" y="1690690"/>
          <a:ext cx="8175108" cy="465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313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E4CF-C5FF-EF4E-8788-0CA3B223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Capitals/Contracts - Detail YTD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br>
              <a:rPr lang="en-US" sz="1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C6117F-726B-CE42-ADB8-ABC6A5BFB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798059"/>
              </p:ext>
            </p:extLst>
          </p:nvPr>
        </p:nvGraphicFramePr>
        <p:xfrm>
          <a:off x="648583" y="1690689"/>
          <a:ext cx="7866766" cy="42132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687">
                  <a:extLst>
                    <a:ext uri="{9D8B030D-6E8A-4147-A177-3AD203B41FA5}">
                      <a16:colId xmlns:a16="http://schemas.microsoft.com/office/drawing/2014/main" val="84396923"/>
                    </a:ext>
                  </a:extLst>
                </a:gridCol>
                <a:gridCol w="1129681">
                  <a:extLst>
                    <a:ext uri="{9D8B030D-6E8A-4147-A177-3AD203B41FA5}">
                      <a16:colId xmlns:a16="http://schemas.microsoft.com/office/drawing/2014/main" val="2127649988"/>
                    </a:ext>
                  </a:extLst>
                </a:gridCol>
                <a:gridCol w="1184342">
                  <a:extLst>
                    <a:ext uri="{9D8B030D-6E8A-4147-A177-3AD203B41FA5}">
                      <a16:colId xmlns:a16="http://schemas.microsoft.com/office/drawing/2014/main" val="1114437180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1144258556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53268016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3820837872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276599290"/>
                    </a:ext>
                  </a:extLst>
                </a:gridCol>
              </a:tblGrid>
              <a:tr h="99165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</a:t>
                      </a:r>
                    </a:p>
                    <a:p>
                      <a:pPr algn="ctr"/>
                      <a:r>
                        <a:rPr lang="en-US" dirty="0"/>
                        <a:t>Bud vs 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YTD 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816764"/>
                  </a:ext>
                </a:extLst>
              </a:tr>
              <a:tr h="79779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Capitals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$246,157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$492,319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$389,705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474,727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($85,021)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404423"/>
                  </a:ext>
                </a:extLst>
              </a:tr>
              <a:tr h="805322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Contracts Payable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$56,736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$50,000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238750"/>
                  </a:ext>
                </a:extLst>
              </a:tr>
              <a:tr h="88474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Other Sources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422898"/>
                  </a:ext>
                </a:extLst>
              </a:tr>
              <a:tr h="733784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$302,893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$542,319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$439,705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$524,727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($85,021)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34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47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C1C5A-6D03-814F-9944-379A6937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Capitals - Operating and Major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1800" b="1" dirty="0"/>
              <a:t>April 2021</a:t>
            </a:r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C1C857-470A-B045-BDAE-083F7B54E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432996"/>
              </p:ext>
            </p:extLst>
          </p:nvPr>
        </p:nvGraphicFramePr>
        <p:xfrm>
          <a:off x="628650" y="1506070"/>
          <a:ext cx="7886700" cy="5204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6609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C2C7-A2D7-424E-9B7C-B461EE739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Capitals – Operating</a:t>
            </a:r>
            <a:br>
              <a:rPr lang="en-US" sz="2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47B5B8-6B8B-AA40-89B8-A9EED1E3A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817609"/>
              </p:ext>
            </p:extLst>
          </p:nvPr>
        </p:nvGraphicFramePr>
        <p:xfrm>
          <a:off x="628650" y="1492624"/>
          <a:ext cx="7886700" cy="5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4336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4C2C7-A2D7-424E-9B7C-B461EE739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Capitals – Major</a:t>
            </a:r>
            <a:br>
              <a:rPr lang="en-US" sz="2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47B5B8-6B8B-AA40-89B8-A9EED1E3A4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73112"/>
              </p:ext>
            </p:extLst>
          </p:nvPr>
        </p:nvGraphicFramePr>
        <p:xfrm>
          <a:off x="628650" y="1532964"/>
          <a:ext cx="7886700" cy="495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5602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2C057B-50AE-7F47-A50A-3F7209DC8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Statement of Cash and Investments</a:t>
            </a:r>
            <a:br>
              <a:rPr lang="en-US" sz="2800" b="1" dirty="0"/>
            </a:br>
            <a:r>
              <a:rPr lang="en-US" sz="1800" b="1" dirty="0"/>
              <a:t>April 30, 2021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D7015D3-9CF2-334B-B7BC-1185B001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4884"/>
            <a:ext cx="7886700" cy="489798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/>
              <a:t>Cash</a:t>
            </a:r>
          </a:p>
          <a:p>
            <a:pPr lvl="1"/>
            <a:r>
              <a:rPr lang="en-US" sz="2900" dirty="0"/>
              <a:t>Petty Cash				$2,000.00</a:t>
            </a:r>
          </a:p>
          <a:p>
            <a:pPr lvl="1"/>
            <a:r>
              <a:rPr lang="en-US" sz="2900" dirty="0"/>
              <a:t>Harris Bank – Holiday Savings		$10,805.51</a:t>
            </a:r>
          </a:p>
          <a:p>
            <a:pPr lvl="1"/>
            <a:r>
              <a:rPr lang="en-US" sz="2900" dirty="0"/>
              <a:t>Illinois Funds				$78,755.92</a:t>
            </a:r>
          </a:p>
          <a:p>
            <a:pPr lvl="1"/>
            <a:r>
              <a:rPr lang="en-US" sz="2900" dirty="0"/>
              <a:t>N Corwin Fund			$38,139.35</a:t>
            </a:r>
          </a:p>
          <a:p>
            <a:pPr lvl="1"/>
            <a:r>
              <a:rPr lang="en-US" sz="2900" dirty="0"/>
              <a:t>Harris Bank – Operating			$3,138,746.63</a:t>
            </a:r>
          </a:p>
          <a:p>
            <a:pPr lvl="1"/>
            <a:r>
              <a:rPr lang="en-US" sz="2900" dirty="0"/>
              <a:t>Harris Bank – Money Market		$329,193.38</a:t>
            </a:r>
          </a:p>
          <a:p>
            <a:pPr lvl="1"/>
            <a:r>
              <a:rPr lang="en-US" sz="2900" dirty="0"/>
              <a:t>Harris Bank – Payroll			$47,438.42</a:t>
            </a:r>
          </a:p>
          <a:p>
            <a:pPr marL="0" indent="0">
              <a:buNone/>
            </a:pPr>
            <a:r>
              <a:rPr lang="en-US" sz="3300" dirty="0"/>
              <a:t>Total Cash					$ 3,645,079.21</a:t>
            </a:r>
            <a:endParaRPr lang="en-US" sz="1600" dirty="0"/>
          </a:p>
          <a:p>
            <a:pPr marL="0" indent="0">
              <a:buNone/>
            </a:pPr>
            <a:r>
              <a:rPr lang="en-US" sz="3300" dirty="0"/>
              <a:t>Investments</a:t>
            </a:r>
          </a:p>
          <a:p>
            <a:pPr lvl="1"/>
            <a:r>
              <a:rPr lang="en-US" sz="2900" dirty="0"/>
              <a:t>IPDLAF – 2020 Bond Proceeds		$6,060,527.65</a:t>
            </a:r>
          </a:p>
          <a:p>
            <a:pPr lvl="1"/>
            <a:r>
              <a:rPr lang="en-US" sz="2900" dirty="0"/>
              <a:t>IPDLAF – Money Market			$3,531,838.06</a:t>
            </a:r>
          </a:p>
          <a:p>
            <a:pPr lvl="1"/>
            <a:r>
              <a:rPr lang="en-US" sz="2900" dirty="0" err="1"/>
              <a:t>Northshore</a:t>
            </a:r>
            <a:r>
              <a:rPr lang="en-US" sz="2900" dirty="0"/>
              <a:t> Community Bank Max Safe MM	$5,063,913.22</a:t>
            </a:r>
          </a:p>
          <a:p>
            <a:pPr marL="0" indent="0">
              <a:buNone/>
            </a:pPr>
            <a:r>
              <a:rPr lang="en-US" sz="3300" dirty="0"/>
              <a:t>Total Investments					$14,656,278.93</a:t>
            </a:r>
          </a:p>
          <a:p>
            <a:pPr marL="914400" lvl="2" indent="0">
              <a:buNone/>
            </a:pPr>
            <a:endParaRPr lang="en-US" sz="800" dirty="0"/>
          </a:p>
          <a:p>
            <a:pPr marL="457200" lvl="1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3300" dirty="0"/>
              <a:t>Total Cash and Investments				$18,301,358.14</a:t>
            </a:r>
          </a:p>
          <a:p>
            <a:pPr marL="0" indent="0">
              <a:buNone/>
            </a:pPr>
            <a:endParaRPr lang="en-US" sz="3300" dirty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1946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7490-0426-5545-9176-6C63EAF99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175107" cy="1325563"/>
          </a:xfrm>
        </p:spPr>
        <p:txBody>
          <a:bodyPr>
            <a:noAutofit/>
          </a:bodyPr>
          <a:lstStyle/>
          <a:p>
            <a:r>
              <a:rPr lang="en-US" sz="2800" b="1" dirty="0"/>
              <a:t>Revenues, Expenses, Capitals/Contracts YTD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br>
              <a:rPr lang="en-US" sz="1800" b="1" dirty="0"/>
            </a:br>
            <a:r>
              <a:rPr lang="en-US" sz="1800" b="1" dirty="0"/>
              <a:t>April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61049D-C6EF-C64D-99FB-9F220C229F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245219"/>
              </p:ext>
            </p:extLst>
          </p:nvPr>
        </p:nvGraphicFramePr>
        <p:xfrm>
          <a:off x="628650" y="1584252"/>
          <a:ext cx="8175108" cy="481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63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E4CF-C5FF-EF4E-8788-0CA3B223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93" y="365126"/>
            <a:ext cx="8070112" cy="1325563"/>
          </a:xfrm>
        </p:spPr>
        <p:txBody>
          <a:bodyPr>
            <a:normAutofit/>
          </a:bodyPr>
          <a:lstStyle/>
          <a:p>
            <a:r>
              <a:rPr lang="en-US" sz="2800" b="1" dirty="0"/>
              <a:t>Previous Years Comparison </a:t>
            </a:r>
            <a:br>
              <a:rPr lang="en-US" sz="2800" b="1" dirty="0"/>
            </a:br>
            <a:r>
              <a:rPr lang="en-US" sz="1800" b="1" dirty="0"/>
              <a:t>All Funds Combined – Unaudited </a:t>
            </a:r>
            <a:br>
              <a:rPr lang="en-US" sz="1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C6117F-726B-CE42-ADB8-ABC6A5BFB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030827"/>
              </p:ext>
            </p:extLst>
          </p:nvPr>
        </p:nvGraphicFramePr>
        <p:xfrm>
          <a:off x="628649" y="1825625"/>
          <a:ext cx="7909174" cy="43412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6222">
                  <a:extLst>
                    <a:ext uri="{9D8B030D-6E8A-4147-A177-3AD203B41FA5}">
                      <a16:colId xmlns:a16="http://schemas.microsoft.com/office/drawing/2014/main" val="84396923"/>
                    </a:ext>
                  </a:extLst>
                </a:gridCol>
                <a:gridCol w="1322195">
                  <a:extLst>
                    <a:ext uri="{9D8B030D-6E8A-4147-A177-3AD203B41FA5}">
                      <a16:colId xmlns:a16="http://schemas.microsoft.com/office/drawing/2014/main" val="2127649988"/>
                    </a:ext>
                  </a:extLst>
                </a:gridCol>
                <a:gridCol w="1386172">
                  <a:extLst>
                    <a:ext uri="{9D8B030D-6E8A-4147-A177-3AD203B41FA5}">
                      <a16:colId xmlns:a16="http://schemas.microsoft.com/office/drawing/2014/main" val="1114437180"/>
                    </a:ext>
                  </a:extLst>
                </a:gridCol>
                <a:gridCol w="1318195">
                  <a:extLst>
                    <a:ext uri="{9D8B030D-6E8A-4147-A177-3AD203B41FA5}">
                      <a16:colId xmlns:a16="http://schemas.microsoft.com/office/drawing/2014/main" val="1144258556"/>
                    </a:ext>
                  </a:extLst>
                </a:gridCol>
                <a:gridCol w="1318195">
                  <a:extLst>
                    <a:ext uri="{9D8B030D-6E8A-4147-A177-3AD203B41FA5}">
                      <a16:colId xmlns:a16="http://schemas.microsoft.com/office/drawing/2014/main" val="2331086738"/>
                    </a:ext>
                  </a:extLst>
                </a:gridCol>
                <a:gridCol w="1318195">
                  <a:extLst>
                    <a:ext uri="{9D8B030D-6E8A-4147-A177-3AD203B41FA5}">
                      <a16:colId xmlns:a16="http://schemas.microsoft.com/office/drawing/2014/main" val="3820837872"/>
                    </a:ext>
                  </a:extLst>
                </a:gridCol>
              </a:tblGrid>
              <a:tr h="6635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</a:t>
                      </a:r>
                    </a:p>
                    <a:p>
                      <a:pPr algn="ctr"/>
                      <a:r>
                        <a:rPr lang="en-US" dirty="0"/>
                        <a:t>Bud vs 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816764"/>
                  </a:ext>
                </a:extLst>
              </a:tr>
              <a:tr h="94798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Revenues</a:t>
                      </a:r>
                    </a:p>
                    <a:p>
                      <a:pPr algn="l"/>
                      <a:r>
                        <a:rPr lang="en-US" sz="1600" dirty="0"/>
                        <a:t>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$5,243,682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$4,545,662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$6,084,682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$5,353,828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$730,853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404423"/>
                  </a:ext>
                </a:extLst>
              </a:tr>
              <a:tr h="94798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Operating Expenses</a:t>
                      </a:r>
                    </a:p>
                    <a:p>
                      <a:pPr algn="l"/>
                      <a:r>
                        <a:rPr lang="en-US" sz="1600" dirty="0"/>
                        <a:t>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$2,374,529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$2,357,724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$2,622,302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$2,789,427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($167,125)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238750"/>
                  </a:ext>
                </a:extLst>
              </a:tr>
              <a:tr h="947986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Capitals &amp; Contracts</a:t>
                      </a:r>
                    </a:p>
                    <a:p>
                      <a:pPr algn="l"/>
                      <a:r>
                        <a:rPr lang="en-US" sz="1600" dirty="0"/>
                        <a:t>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$302,893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$542,319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$439,705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$524,727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($85,021)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422898"/>
                  </a:ext>
                </a:extLst>
              </a:tr>
              <a:tr h="833711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Surplus/</a:t>
                      </a:r>
                    </a:p>
                    <a:p>
                      <a:pPr algn="l"/>
                      <a:r>
                        <a:rPr lang="en-US" sz="1600" dirty="0"/>
                        <a:t>Deficit</a:t>
                      </a:r>
                    </a:p>
                    <a:p>
                      <a:pPr algn="l"/>
                      <a:r>
                        <a:rPr lang="en-US" sz="1600" dirty="0"/>
                        <a:t>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$2,566,260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$1,645,620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$3,022,674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$2,039,674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$983,000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716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42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E4CF-C5FF-EF4E-8788-0CA3B223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Year End Projections </a:t>
            </a:r>
            <a:br>
              <a:rPr lang="en-US" sz="2800" b="1" dirty="0"/>
            </a:br>
            <a:r>
              <a:rPr lang="en-US" sz="1800" b="1" dirty="0"/>
              <a:t>All Funds Combined – Unaudited </a:t>
            </a:r>
            <a:br>
              <a:rPr lang="en-US" sz="1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C6117F-726B-CE42-ADB8-ABC6A5BFB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278774"/>
              </p:ext>
            </p:extLst>
          </p:nvPr>
        </p:nvGraphicFramePr>
        <p:xfrm>
          <a:off x="648586" y="1825625"/>
          <a:ext cx="7886700" cy="39053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41097">
                  <a:extLst>
                    <a:ext uri="{9D8B030D-6E8A-4147-A177-3AD203B41FA5}">
                      <a16:colId xmlns:a16="http://schemas.microsoft.com/office/drawing/2014/main" val="84396923"/>
                    </a:ext>
                  </a:extLst>
                </a:gridCol>
                <a:gridCol w="1985183">
                  <a:extLst>
                    <a:ext uri="{9D8B030D-6E8A-4147-A177-3AD203B41FA5}">
                      <a16:colId xmlns:a16="http://schemas.microsoft.com/office/drawing/2014/main" val="2127649988"/>
                    </a:ext>
                  </a:extLst>
                </a:gridCol>
                <a:gridCol w="2081241">
                  <a:extLst>
                    <a:ext uri="{9D8B030D-6E8A-4147-A177-3AD203B41FA5}">
                      <a16:colId xmlns:a16="http://schemas.microsoft.com/office/drawing/2014/main" val="1114437180"/>
                    </a:ext>
                  </a:extLst>
                </a:gridCol>
                <a:gridCol w="1979179">
                  <a:extLst>
                    <a:ext uri="{9D8B030D-6E8A-4147-A177-3AD203B41FA5}">
                      <a16:colId xmlns:a16="http://schemas.microsoft.com/office/drawing/2014/main" val="1144258556"/>
                    </a:ext>
                  </a:extLst>
                </a:gridCol>
              </a:tblGrid>
              <a:tr h="9192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Year End</a:t>
                      </a:r>
                    </a:p>
                    <a:p>
                      <a:pPr algn="ctr"/>
                      <a:r>
                        <a:rPr lang="en-US" i="1" dirty="0"/>
                        <a:t>Projection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</a:t>
                      </a:r>
                    </a:p>
                    <a:p>
                      <a:pPr algn="ctr"/>
                      <a:r>
                        <a:rPr lang="en-US" dirty="0"/>
                        <a:t>Bud vs </a:t>
                      </a:r>
                      <a:r>
                        <a:rPr lang="en-US" i="1" dirty="0"/>
                        <a:t>Pro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816764"/>
                  </a:ext>
                </a:extLst>
              </a:tr>
              <a:tr h="74652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Revenues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$13,900,008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$14,554,228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$654,220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404423"/>
                  </a:ext>
                </a:extLst>
              </a:tr>
              <a:tr h="74652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Operating Expenses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$9,962,191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$9,725,659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($236,532)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238750"/>
                  </a:ext>
                </a:extLst>
              </a:tr>
              <a:tr h="74652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Capitals/Contracts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$11,498,020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$11,013,221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($484,799)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422898"/>
                  </a:ext>
                </a:extLst>
              </a:tr>
              <a:tr h="746520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Surplus/Deficit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($7,560,203)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($6,184,653)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$1,375,551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34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903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E4CF-C5FF-EF4E-8788-0CA3B223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Revenues - Detail YTD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br>
              <a:rPr lang="en-US" sz="1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C6117F-726B-CE42-ADB8-ABC6A5BFB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972382"/>
              </p:ext>
            </p:extLst>
          </p:nvPr>
        </p:nvGraphicFramePr>
        <p:xfrm>
          <a:off x="648586" y="1825625"/>
          <a:ext cx="7866764" cy="445341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47686">
                  <a:extLst>
                    <a:ext uri="{9D8B030D-6E8A-4147-A177-3AD203B41FA5}">
                      <a16:colId xmlns:a16="http://schemas.microsoft.com/office/drawing/2014/main" val="84396923"/>
                    </a:ext>
                  </a:extLst>
                </a:gridCol>
                <a:gridCol w="1129680">
                  <a:extLst>
                    <a:ext uri="{9D8B030D-6E8A-4147-A177-3AD203B41FA5}">
                      <a16:colId xmlns:a16="http://schemas.microsoft.com/office/drawing/2014/main" val="2127649988"/>
                    </a:ext>
                  </a:extLst>
                </a:gridCol>
                <a:gridCol w="1184342">
                  <a:extLst>
                    <a:ext uri="{9D8B030D-6E8A-4147-A177-3AD203B41FA5}">
                      <a16:colId xmlns:a16="http://schemas.microsoft.com/office/drawing/2014/main" val="1114437180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1144258556"/>
                    </a:ext>
                  </a:extLst>
                </a:gridCol>
                <a:gridCol w="1126264">
                  <a:extLst>
                    <a:ext uri="{9D8B030D-6E8A-4147-A177-3AD203B41FA5}">
                      <a16:colId xmlns:a16="http://schemas.microsoft.com/office/drawing/2014/main" val="1762492520"/>
                    </a:ext>
                  </a:extLst>
                </a:gridCol>
                <a:gridCol w="1206490">
                  <a:extLst>
                    <a:ext uri="{9D8B030D-6E8A-4147-A177-3AD203B41FA5}">
                      <a16:colId xmlns:a16="http://schemas.microsoft.com/office/drawing/2014/main" val="3820837872"/>
                    </a:ext>
                  </a:extLst>
                </a:gridCol>
                <a:gridCol w="1046038">
                  <a:extLst>
                    <a:ext uri="{9D8B030D-6E8A-4147-A177-3AD203B41FA5}">
                      <a16:colId xmlns:a16="http://schemas.microsoft.com/office/drawing/2014/main" val="1347955861"/>
                    </a:ext>
                  </a:extLst>
                </a:gridCol>
              </a:tblGrid>
              <a:tr h="713112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</a:t>
                      </a:r>
                    </a:p>
                    <a:p>
                      <a:pPr algn="ctr"/>
                      <a:r>
                        <a:rPr lang="en-US" dirty="0"/>
                        <a:t>Bud vs 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YTD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816764"/>
                  </a:ext>
                </a:extLst>
              </a:tr>
              <a:tr h="51280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Taxes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$2,919,854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$3,045,708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$2,814,751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$3,113,862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($299,111)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404423"/>
                  </a:ext>
                </a:extLst>
              </a:tr>
              <a:tr h="552388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User Fees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$1,731,991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$1,030,517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$2,091,741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$1,672,340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$419,401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238750"/>
                  </a:ext>
                </a:extLst>
              </a:tr>
              <a:tr h="56859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Rec Fees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$419,516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$332,625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$609,772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$442,450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$167,322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422898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Pro Shop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$23,012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$28,992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$22,481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347581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/>
                        <a:t>Donations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$471,238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$471,238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637760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err="1" smtClean="0"/>
                        <a:t>Misc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$149,258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$129,428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$68,187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$102,694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($34,507)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0977939"/>
                  </a:ext>
                </a:extLst>
              </a:tr>
              <a:tr h="523488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$5,243,682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$4,545,662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$6,084,682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$5,353,828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$730,853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716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96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7490-0426-5545-9176-6C63EAF99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6"/>
            <a:ext cx="8175107" cy="1325563"/>
          </a:xfrm>
        </p:spPr>
        <p:txBody>
          <a:bodyPr>
            <a:noAutofit/>
          </a:bodyPr>
          <a:lstStyle/>
          <a:p>
            <a:r>
              <a:rPr lang="en-US" sz="2800" b="1" dirty="0"/>
              <a:t>Revenues - User Fees Detail YTD </a:t>
            </a:r>
            <a:br>
              <a:rPr lang="en-US" sz="2800" b="1" dirty="0"/>
            </a:br>
            <a:r>
              <a:rPr lang="en-US" sz="1800" b="1" dirty="0"/>
              <a:t>April 2021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61049D-C6EF-C64D-99FB-9F220C229F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967822"/>
              </p:ext>
            </p:extLst>
          </p:nvPr>
        </p:nvGraphicFramePr>
        <p:xfrm>
          <a:off x="628650" y="1584252"/>
          <a:ext cx="8175108" cy="4816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575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FE4CF-C5FF-EF4E-8788-0CA3B2234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Operating Expenses - Detail YTD</a:t>
            </a:r>
            <a:br>
              <a:rPr lang="en-US" sz="2800" b="1" dirty="0"/>
            </a:br>
            <a:r>
              <a:rPr lang="en-US" sz="1800" b="1" dirty="0"/>
              <a:t>All Funds Combined - Unaudited</a:t>
            </a:r>
            <a:br>
              <a:rPr lang="en-US" sz="1800" b="1" dirty="0"/>
            </a:br>
            <a:r>
              <a:rPr lang="en-US" sz="1800" b="1" dirty="0"/>
              <a:t>April 2021 </a:t>
            </a:r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2C6117F-726B-CE42-ADB8-ABC6A5BFB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047651"/>
              </p:ext>
            </p:extLst>
          </p:nvPr>
        </p:nvGraphicFramePr>
        <p:xfrm>
          <a:off x="628651" y="1720411"/>
          <a:ext cx="7886699" cy="457117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0341">
                  <a:extLst>
                    <a:ext uri="{9D8B030D-6E8A-4147-A177-3AD203B41FA5}">
                      <a16:colId xmlns:a16="http://schemas.microsoft.com/office/drawing/2014/main" val="84396923"/>
                    </a:ext>
                  </a:extLst>
                </a:gridCol>
                <a:gridCol w="1132543">
                  <a:extLst>
                    <a:ext uri="{9D8B030D-6E8A-4147-A177-3AD203B41FA5}">
                      <a16:colId xmlns:a16="http://schemas.microsoft.com/office/drawing/2014/main" val="2127649988"/>
                    </a:ext>
                  </a:extLst>
                </a:gridCol>
                <a:gridCol w="1187343">
                  <a:extLst>
                    <a:ext uri="{9D8B030D-6E8A-4147-A177-3AD203B41FA5}">
                      <a16:colId xmlns:a16="http://schemas.microsoft.com/office/drawing/2014/main" val="1114437180"/>
                    </a:ext>
                  </a:extLst>
                </a:gridCol>
                <a:gridCol w="1129118">
                  <a:extLst>
                    <a:ext uri="{9D8B030D-6E8A-4147-A177-3AD203B41FA5}">
                      <a16:colId xmlns:a16="http://schemas.microsoft.com/office/drawing/2014/main" val="909073483"/>
                    </a:ext>
                  </a:extLst>
                </a:gridCol>
                <a:gridCol w="1129118">
                  <a:extLst>
                    <a:ext uri="{9D8B030D-6E8A-4147-A177-3AD203B41FA5}">
                      <a16:colId xmlns:a16="http://schemas.microsoft.com/office/drawing/2014/main" val="1144258556"/>
                    </a:ext>
                  </a:extLst>
                </a:gridCol>
                <a:gridCol w="1191650">
                  <a:extLst>
                    <a:ext uri="{9D8B030D-6E8A-4147-A177-3AD203B41FA5}">
                      <a16:colId xmlns:a16="http://schemas.microsoft.com/office/drawing/2014/main" val="3820837872"/>
                    </a:ext>
                  </a:extLst>
                </a:gridCol>
                <a:gridCol w="1066586">
                  <a:extLst>
                    <a:ext uri="{9D8B030D-6E8A-4147-A177-3AD203B41FA5}">
                      <a16:colId xmlns:a16="http://schemas.microsoft.com/office/drawing/2014/main" val="3797829528"/>
                    </a:ext>
                  </a:extLst>
                </a:gridCol>
              </a:tblGrid>
              <a:tr h="7131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 YTD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Actual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Budget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YTD </a:t>
                      </a:r>
                    </a:p>
                    <a:p>
                      <a:pPr algn="ctr"/>
                      <a:r>
                        <a:rPr lang="en-US" dirty="0"/>
                        <a:t>Bud vs Act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YTD</a:t>
                      </a:r>
                    </a:p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5816764"/>
                  </a:ext>
                </a:extLst>
              </a:tr>
              <a:tr h="512807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Salaries &amp; Wages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$1,182,277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$1,212,581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$1,305,569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$1,338,173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($32,604)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3404423"/>
                  </a:ext>
                </a:extLst>
              </a:tr>
              <a:tr h="552388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Supplies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$194,070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$130,750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$113,107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$196,285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($83,178)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90238750"/>
                  </a:ext>
                </a:extLst>
              </a:tr>
              <a:tr h="568595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$747,445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$783,882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$889,191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$972,818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($83,627)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2422898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Repair &amp; Main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$77,577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$64,936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$93,388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$97,618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($4,230)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5347581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Utilities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$157,546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$160,946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$199,954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$167,116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$32,838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637760"/>
                  </a:ext>
                </a:extLst>
              </a:tr>
              <a:tr h="527676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Pro Shop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$15,614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$4,628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$21,094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$17,418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90977939"/>
                  </a:ext>
                </a:extLst>
              </a:tr>
              <a:tr h="523488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$2,374,529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$2,357,724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$2,622,302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$2,789,427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($167,125)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7163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7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DA7C-2FA8-3540-B146-2C81691B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Individual Fund Operating Income vs Budget YTD</a:t>
            </a:r>
            <a:br>
              <a:rPr lang="en-US" sz="2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9D9AFD-47E2-1849-9EA5-2295041A7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414399"/>
              </p:ext>
            </p:extLst>
          </p:nvPr>
        </p:nvGraphicFramePr>
        <p:xfrm>
          <a:off x="372141" y="1414130"/>
          <a:ext cx="8410352" cy="507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C373E8D1-47DD-9D4D-9DD6-1B89D8508B9A}"/>
              </a:ext>
            </a:extLst>
          </p:cNvPr>
          <p:cNvSpPr txBox="1"/>
          <p:nvPr/>
        </p:nvSpPr>
        <p:spPr>
          <a:xfrm>
            <a:off x="5208182" y="2587255"/>
            <a:ext cx="499730" cy="35619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Donut 8">
            <a:extLst>
              <a:ext uri="{FF2B5EF4-FFF2-40B4-BE49-F238E27FC236}">
                <a16:creationId xmlns:a16="http://schemas.microsoft.com/office/drawing/2014/main" id="{8500DAEC-9035-F742-B5A5-F5069A67ACFA}"/>
              </a:ext>
            </a:extLst>
          </p:cNvPr>
          <p:cNvSpPr/>
          <p:nvPr/>
        </p:nvSpPr>
        <p:spPr>
          <a:xfrm>
            <a:off x="3751079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90%</a:t>
            </a:r>
          </a:p>
        </p:txBody>
      </p:sp>
      <p:sp>
        <p:nvSpPr>
          <p:cNvPr id="10" name="Donut 9">
            <a:extLst>
              <a:ext uri="{FF2B5EF4-FFF2-40B4-BE49-F238E27FC236}">
                <a16:creationId xmlns:a16="http://schemas.microsoft.com/office/drawing/2014/main" id="{5FDCC783-EEA1-7748-AA9C-B165E2E0FA4B}"/>
              </a:ext>
            </a:extLst>
          </p:cNvPr>
          <p:cNvSpPr/>
          <p:nvPr/>
        </p:nvSpPr>
        <p:spPr>
          <a:xfrm>
            <a:off x="5791335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212%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0CB5EA1B-E2EA-2346-ADED-0A2958091CA9}"/>
              </a:ext>
            </a:extLst>
          </p:cNvPr>
          <p:cNvSpPr/>
          <p:nvPr/>
        </p:nvSpPr>
        <p:spPr>
          <a:xfrm>
            <a:off x="7818681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89%</a:t>
            </a:r>
          </a:p>
        </p:txBody>
      </p:sp>
      <p:sp>
        <p:nvSpPr>
          <p:cNvPr id="15" name="Donut 14">
            <a:extLst>
              <a:ext uri="{FF2B5EF4-FFF2-40B4-BE49-F238E27FC236}">
                <a16:creationId xmlns:a16="http://schemas.microsoft.com/office/drawing/2014/main" id="{42923FB3-A19F-3646-9582-E6B0AEE2826B}"/>
              </a:ext>
            </a:extLst>
          </p:cNvPr>
          <p:cNvSpPr/>
          <p:nvPr/>
        </p:nvSpPr>
        <p:spPr>
          <a:xfrm>
            <a:off x="1725810" y="2356051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134%</a:t>
            </a:r>
          </a:p>
        </p:txBody>
      </p:sp>
    </p:spTree>
    <p:extLst>
      <p:ext uri="{BB962C8B-B14F-4D97-AF65-F5344CB8AC3E}">
        <p14:creationId xmlns:p14="http://schemas.microsoft.com/office/powerpoint/2010/main" val="106532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DA7C-2FA8-3540-B146-2C81691BB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Individual Fund Operating Income vs Budget YTD</a:t>
            </a:r>
            <a:br>
              <a:rPr lang="en-US" sz="2800" b="1" dirty="0"/>
            </a:br>
            <a:r>
              <a:rPr lang="en-US" sz="1800" b="1" dirty="0"/>
              <a:t>April 2021</a:t>
            </a:r>
            <a:endParaRPr lang="en-US" sz="18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99D9AFD-47E2-1849-9EA5-2295041A7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738669"/>
              </p:ext>
            </p:extLst>
          </p:nvPr>
        </p:nvGraphicFramePr>
        <p:xfrm>
          <a:off x="372141" y="1414130"/>
          <a:ext cx="8410352" cy="5078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>
            <a:extLst>
              <a:ext uri="{FF2B5EF4-FFF2-40B4-BE49-F238E27FC236}">
                <a16:creationId xmlns:a16="http://schemas.microsoft.com/office/drawing/2014/main" id="{C373E8D1-47DD-9D4D-9DD6-1B89D8508B9A}"/>
              </a:ext>
            </a:extLst>
          </p:cNvPr>
          <p:cNvSpPr txBox="1"/>
          <p:nvPr/>
        </p:nvSpPr>
        <p:spPr>
          <a:xfrm>
            <a:off x="5208182" y="2587255"/>
            <a:ext cx="499730" cy="35619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Donut 8">
            <a:extLst>
              <a:ext uri="{FF2B5EF4-FFF2-40B4-BE49-F238E27FC236}">
                <a16:creationId xmlns:a16="http://schemas.microsoft.com/office/drawing/2014/main" id="{8500DAEC-9035-F742-B5A5-F5069A67ACFA}"/>
              </a:ext>
            </a:extLst>
          </p:cNvPr>
          <p:cNvSpPr/>
          <p:nvPr/>
        </p:nvSpPr>
        <p:spPr>
          <a:xfrm>
            <a:off x="3751079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135%</a:t>
            </a:r>
          </a:p>
        </p:txBody>
      </p:sp>
      <p:sp>
        <p:nvSpPr>
          <p:cNvPr id="10" name="Donut 9">
            <a:extLst>
              <a:ext uri="{FF2B5EF4-FFF2-40B4-BE49-F238E27FC236}">
                <a16:creationId xmlns:a16="http://schemas.microsoft.com/office/drawing/2014/main" id="{5FDCC783-EEA1-7748-AA9C-B165E2E0FA4B}"/>
              </a:ext>
            </a:extLst>
          </p:cNvPr>
          <p:cNvSpPr/>
          <p:nvPr/>
        </p:nvSpPr>
        <p:spPr>
          <a:xfrm>
            <a:off x="5791335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114%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0CB5EA1B-E2EA-2346-ADED-0A2958091CA9}"/>
              </a:ext>
            </a:extLst>
          </p:cNvPr>
          <p:cNvSpPr/>
          <p:nvPr/>
        </p:nvSpPr>
        <p:spPr>
          <a:xfrm>
            <a:off x="7818681" y="2356050"/>
            <a:ext cx="820921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31%</a:t>
            </a:r>
          </a:p>
        </p:txBody>
      </p:sp>
      <p:sp>
        <p:nvSpPr>
          <p:cNvPr id="15" name="Donut 14">
            <a:extLst>
              <a:ext uri="{FF2B5EF4-FFF2-40B4-BE49-F238E27FC236}">
                <a16:creationId xmlns:a16="http://schemas.microsoft.com/office/drawing/2014/main" id="{42923FB3-A19F-3646-9582-E6B0AEE2826B}"/>
              </a:ext>
            </a:extLst>
          </p:cNvPr>
          <p:cNvSpPr/>
          <p:nvPr/>
        </p:nvSpPr>
        <p:spPr>
          <a:xfrm>
            <a:off x="1587732" y="2356051"/>
            <a:ext cx="959000" cy="818595"/>
          </a:xfrm>
          <a:prstGeom prst="donut">
            <a:avLst/>
          </a:prstGeom>
          <a:solidFill>
            <a:srgbClr val="F19D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15,274%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9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20927</TotalTime>
  <Words>957</Words>
  <Application>Microsoft Office PowerPoint</Application>
  <PresentationFormat>On-screen Show (4:3)</PresentationFormat>
  <Paragraphs>298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Performance Summary YTD All Funds Combined - Unaudited April 2021</vt:lpstr>
      <vt:lpstr>Revenues, Expenses, Capitals/Contracts YTD All Funds Combined - Unaudited April 2021</vt:lpstr>
      <vt:lpstr>Previous Years Comparison  All Funds Combined – Unaudited  April 2021</vt:lpstr>
      <vt:lpstr>Year End Projections  All Funds Combined – Unaudited  April 2021</vt:lpstr>
      <vt:lpstr>Revenues - Detail YTD All Funds Combined - Unaudited April 2021</vt:lpstr>
      <vt:lpstr>Revenues - User Fees Detail YTD  April 2021</vt:lpstr>
      <vt:lpstr>Operating Expenses - Detail YTD All Funds Combined - Unaudited April 2021 </vt:lpstr>
      <vt:lpstr>Individual Fund Operating Income vs Budget YTD April 2021</vt:lpstr>
      <vt:lpstr>Individual Fund Operating Income vs Budget YTD April 2021</vt:lpstr>
      <vt:lpstr>Capitals/Contracts - Detail YTD All Funds Combined - Unaudited April 2021</vt:lpstr>
      <vt:lpstr>Capitals - Operating and Major All Funds Combined - Unaudited April 2021</vt:lpstr>
      <vt:lpstr>Capitals – Operating April 2021</vt:lpstr>
      <vt:lpstr>Capitals – Major April 2021</vt:lpstr>
      <vt:lpstr>Statement of Cash and Investments April 30,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seaman</dc:creator>
  <cp:lastModifiedBy>Libby Baker</cp:lastModifiedBy>
  <cp:revision>187</cp:revision>
  <cp:lastPrinted>2021-04-19T20:13:58Z</cp:lastPrinted>
  <dcterms:created xsi:type="dcterms:W3CDTF">2021-02-12T20:07:49Z</dcterms:created>
  <dcterms:modified xsi:type="dcterms:W3CDTF">2021-05-25T15:12:19Z</dcterms:modified>
</cp:coreProperties>
</file>